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02" r:id="rId1"/>
  </p:sldMasterIdLst>
  <p:notesMasterIdLst>
    <p:notesMasterId r:id="rId12"/>
  </p:notesMasterIdLst>
  <p:handoutMasterIdLst>
    <p:handoutMasterId r:id="rId13"/>
  </p:handoutMasterIdLst>
  <p:sldIdLst>
    <p:sldId id="256" r:id="rId2"/>
    <p:sldId id="257" r:id="rId3"/>
    <p:sldId id="270" r:id="rId4"/>
    <p:sldId id="264" r:id="rId5"/>
    <p:sldId id="258" r:id="rId6"/>
    <p:sldId id="268" r:id="rId7"/>
    <p:sldId id="262" r:id="rId8"/>
    <p:sldId id="269" r:id="rId9"/>
    <p:sldId id="259" r:id="rId10"/>
    <p:sldId id="265" r:id="rId11"/>
  </p:sldIdLst>
  <p:sldSz cx="9144000" cy="6858000" type="screen4x3"/>
  <p:notesSz cx="6669088" cy="9872663"/>
  <p:defaultTextStyle>
    <a:defPPr>
      <a:defRPr lang="es-E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9A5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Estilo medio 2 - Énfasis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Estilo medio 2 - Énfasis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Estilo medio 2 - Énfasis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F5AB1C69-6EDB-4FF4-983F-18BD219EF322}" styleName="Estilo medio 2 - Énfasis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505" autoAdjust="0"/>
    <p:restoredTop sz="74058" autoAdjust="0"/>
  </p:normalViewPr>
  <p:slideViewPr>
    <p:cSldViewPr>
      <p:cViewPr>
        <p:scale>
          <a:sx n="100" d="100"/>
          <a:sy n="100" d="100"/>
        </p:scale>
        <p:origin x="-1146" y="-24"/>
      </p:cViewPr>
      <p:guideLst>
        <p:guide orient="horz" pos="2160"/>
        <p:guide orient="horz" pos="754"/>
        <p:guide orient="horz" pos="981"/>
        <p:guide orient="horz" pos="2704"/>
        <p:guide pos="2880"/>
        <p:guide pos="5375"/>
        <p:guide pos="385"/>
      </p:guideLst>
    </p:cSldViewPr>
  </p:slideViewPr>
  <p:notesTextViewPr>
    <p:cViewPr>
      <p:scale>
        <a:sx n="100" d="100"/>
        <a:sy n="100" d="100"/>
      </p:scale>
      <p:origin x="0" y="0"/>
    </p:cViewPr>
  </p:notesTextViewPr>
  <p:notesViewPr>
    <p:cSldViewPr>
      <p:cViewPr varScale="1">
        <p:scale>
          <a:sx n="61" d="100"/>
          <a:sy n="61" d="100"/>
        </p:scale>
        <p:origin x="-2880" y="-78"/>
      </p:cViewPr>
      <p:guideLst>
        <p:guide orient="horz" pos="3109"/>
        <p:guide pos="210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1" y="0"/>
            <a:ext cx="2890616" cy="493397"/>
          </a:xfrm>
          <a:prstGeom prst="rect">
            <a:avLst/>
          </a:prstGeom>
        </p:spPr>
        <p:txBody>
          <a:bodyPr vert="horz" lIns="90553" tIns="45277" rIns="90553" bIns="45277" rtlCol="0"/>
          <a:lstStyle>
            <a:lvl1pPr algn="l">
              <a:defRPr sz="1200" smtClean="0"/>
            </a:lvl1pPr>
          </a:lstStyle>
          <a:p>
            <a:pPr>
              <a:defRPr/>
            </a:pPr>
            <a:endParaRPr lang="es-ES"/>
          </a:p>
        </p:txBody>
      </p:sp>
      <p:sp>
        <p:nvSpPr>
          <p:cNvPr id="3" name="2 Marcador de fecha"/>
          <p:cNvSpPr>
            <a:spLocks noGrp="1"/>
          </p:cNvSpPr>
          <p:nvPr>
            <p:ph type="dt" sz="quarter" idx="1"/>
          </p:nvPr>
        </p:nvSpPr>
        <p:spPr>
          <a:xfrm>
            <a:off x="3776906" y="0"/>
            <a:ext cx="2890616" cy="493397"/>
          </a:xfrm>
          <a:prstGeom prst="rect">
            <a:avLst/>
          </a:prstGeom>
        </p:spPr>
        <p:txBody>
          <a:bodyPr vert="horz" lIns="90553" tIns="45277" rIns="90553" bIns="45277" rtlCol="0"/>
          <a:lstStyle>
            <a:lvl1pPr algn="r">
              <a:defRPr sz="1200" smtClean="0"/>
            </a:lvl1pPr>
          </a:lstStyle>
          <a:p>
            <a:pPr>
              <a:defRPr/>
            </a:pPr>
            <a:fld id="{C07EB460-72CD-44ED-BF65-4AD916D1494C}" type="datetimeFigureOut">
              <a:rPr lang="es-ES"/>
              <a:pPr>
                <a:defRPr/>
              </a:pPr>
              <a:t>20/06/2016</a:t>
            </a:fld>
            <a:endParaRPr lang="es-ES"/>
          </a:p>
        </p:txBody>
      </p:sp>
      <p:sp>
        <p:nvSpPr>
          <p:cNvPr id="4" name="3 Marcador de pie de página"/>
          <p:cNvSpPr>
            <a:spLocks noGrp="1"/>
          </p:cNvSpPr>
          <p:nvPr>
            <p:ph type="ftr" sz="quarter" idx="2"/>
          </p:nvPr>
        </p:nvSpPr>
        <p:spPr>
          <a:xfrm>
            <a:off x="1" y="9377691"/>
            <a:ext cx="2890616" cy="493396"/>
          </a:xfrm>
          <a:prstGeom prst="rect">
            <a:avLst/>
          </a:prstGeom>
        </p:spPr>
        <p:txBody>
          <a:bodyPr vert="horz" lIns="90553" tIns="45277" rIns="90553" bIns="45277" rtlCol="0" anchor="b"/>
          <a:lstStyle>
            <a:lvl1pPr algn="l">
              <a:defRPr sz="1200" smtClean="0"/>
            </a:lvl1pPr>
          </a:lstStyle>
          <a:p>
            <a:pPr>
              <a:defRPr/>
            </a:pPr>
            <a:endParaRPr lang="es-ES"/>
          </a:p>
        </p:txBody>
      </p:sp>
      <p:sp>
        <p:nvSpPr>
          <p:cNvPr id="5" name="4 Marcador de número de diapositiva"/>
          <p:cNvSpPr>
            <a:spLocks noGrp="1"/>
          </p:cNvSpPr>
          <p:nvPr>
            <p:ph type="sldNum" sz="quarter" idx="3"/>
          </p:nvPr>
        </p:nvSpPr>
        <p:spPr>
          <a:xfrm>
            <a:off x="3776906" y="9377691"/>
            <a:ext cx="2890616" cy="493396"/>
          </a:xfrm>
          <a:prstGeom prst="rect">
            <a:avLst/>
          </a:prstGeom>
        </p:spPr>
        <p:txBody>
          <a:bodyPr vert="horz" lIns="90553" tIns="45277" rIns="90553" bIns="45277" rtlCol="0" anchor="b"/>
          <a:lstStyle>
            <a:lvl1pPr algn="r">
              <a:defRPr sz="1200" smtClean="0"/>
            </a:lvl1pPr>
          </a:lstStyle>
          <a:p>
            <a:pPr>
              <a:defRPr/>
            </a:pPr>
            <a:fld id="{1D981837-C997-4C97-90E7-BB63981F0432}" type="slidenum">
              <a:rPr lang="es-ES"/>
              <a:pPr>
                <a:defRPr/>
              </a:pPr>
              <a:t>‹Nº›</a:t>
            </a:fld>
            <a:endParaRPr lang="es-ES"/>
          </a:p>
        </p:txBody>
      </p:sp>
    </p:spTree>
    <p:extLst>
      <p:ext uri="{BB962C8B-B14F-4D97-AF65-F5344CB8AC3E}">
        <p14:creationId xmlns:p14="http://schemas.microsoft.com/office/powerpoint/2010/main" val="329399183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1" y="0"/>
            <a:ext cx="2890616" cy="493397"/>
          </a:xfrm>
          <a:prstGeom prst="rect">
            <a:avLst/>
          </a:prstGeom>
        </p:spPr>
        <p:txBody>
          <a:bodyPr vert="horz" lIns="90553" tIns="45277" rIns="90553" bIns="45277" rtlCol="0"/>
          <a:lstStyle>
            <a:lvl1pPr algn="l" fontAlgn="auto">
              <a:spcBef>
                <a:spcPts val="0"/>
              </a:spcBef>
              <a:spcAft>
                <a:spcPts val="0"/>
              </a:spcAft>
              <a:defRPr sz="1200">
                <a:latin typeface="+mn-lt"/>
                <a:cs typeface="+mn-cs"/>
              </a:defRPr>
            </a:lvl1pPr>
          </a:lstStyle>
          <a:p>
            <a:pPr>
              <a:defRPr/>
            </a:pPr>
            <a:endParaRPr lang="es-ES"/>
          </a:p>
        </p:txBody>
      </p:sp>
      <p:sp>
        <p:nvSpPr>
          <p:cNvPr id="3" name="2 Marcador de fecha"/>
          <p:cNvSpPr>
            <a:spLocks noGrp="1"/>
          </p:cNvSpPr>
          <p:nvPr>
            <p:ph type="dt" idx="1"/>
          </p:nvPr>
        </p:nvSpPr>
        <p:spPr>
          <a:xfrm>
            <a:off x="3776906" y="0"/>
            <a:ext cx="2890616" cy="493397"/>
          </a:xfrm>
          <a:prstGeom prst="rect">
            <a:avLst/>
          </a:prstGeom>
        </p:spPr>
        <p:txBody>
          <a:bodyPr vert="horz" lIns="90553" tIns="45277" rIns="90553" bIns="45277" rtlCol="0"/>
          <a:lstStyle>
            <a:lvl1pPr algn="r" fontAlgn="auto">
              <a:spcBef>
                <a:spcPts val="0"/>
              </a:spcBef>
              <a:spcAft>
                <a:spcPts val="0"/>
              </a:spcAft>
              <a:defRPr sz="1200">
                <a:latin typeface="+mn-lt"/>
                <a:cs typeface="+mn-cs"/>
              </a:defRPr>
            </a:lvl1pPr>
          </a:lstStyle>
          <a:p>
            <a:pPr>
              <a:defRPr/>
            </a:pPr>
            <a:fld id="{EA9C7E7A-3BBE-4C7E-9696-B626284A42E2}" type="datetimeFigureOut">
              <a:rPr lang="es-ES"/>
              <a:pPr>
                <a:defRPr/>
              </a:pPr>
              <a:t>20/06/2016</a:t>
            </a:fld>
            <a:endParaRPr lang="es-ES"/>
          </a:p>
        </p:txBody>
      </p:sp>
      <p:sp>
        <p:nvSpPr>
          <p:cNvPr id="4" name="3 Marcador de imagen de diapositiva"/>
          <p:cNvSpPr>
            <a:spLocks noGrp="1" noRot="1" noChangeAspect="1"/>
          </p:cNvSpPr>
          <p:nvPr>
            <p:ph type="sldImg" idx="2"/>
          </p:nvPr>
        </p:nvSpPr>
        <p:spPr>
          <a:xfrm>
            <a:off x="868363" y="741363"/>
            <a:ext cx="4932362" cy="3700462"/>
          </a:xfrm>
          <a:prstGeom prst="rect">
            <a:avLst/>
          </a:prstGeom>
          <a:noFill/>
          <a:ln w="12700">
            <a:solidFill>
              <a:prstClr val="black"/>
            </a:solidFill>
          </a:ln>
        </p:spPr>
        <p:txBody>
          <a:bodyPr vert="horz" lIns="90553" tIns="45277" rIns="90553" bIns="45277" rtlCol="0" anchor="ctr"/>
          <a:lstStyle/>
          <a:p>
            <a:pPr lvl="0"/>
            <a:endParaRPr lang="es-ES" noProof="0" smtClean="0"/>
          </a:p>
        </p:txBody>
      </p:sp>
      <p:sp>
        <p:nvSpPr>
          <p:cNvPr id="5" name="4 Marcador de notas"/>
          <p:cNvSpPr>
            <a:spLocks noGrp="1"/>
          </p:cNvSpPr>
          <p:nvPr>
            <p:ph type="body" sz="quarter" idx="3"/>
          </p:nvPr>
        </p:nvSpPr>
        <p:spPr>
          <a:xfrm>
            <a:off x="667066" y="4689634"/>
            <a:ext cx="5334957" cy="4442146"/>
          </a:xfrm>
          <a:prstGeom prst="rect">
            <a:avLst/>
          </a:prstGeom>
        </p:spPr>
        <p:txBody>
          <a:bodyPr vert="horz" lIns="90553" tIns="45277" rIns="90553" bIns="45277" rtlCol="0">
            <a:normAutofit/>
          </a:bodyPr>
          <a:lstStyle/>
          <a:p>
            <a:pPr lvl="0"/>
            <a:r>
              <a:rPr lang="es-ES" noProof="0" smtClean="0"/>
              <a:t>Haga clic para modificar el estilo de texto del patrón</a:t>
            </a:r>
          </a:p>
          <a:p>
            <a:pPr lvl="1"/>
            <a:r>
              <a:rPr lang="es-ES" noProof="0" smtClean="0"/>
              <a:t>Segundo nivel</a:t>
            </a:r>
          </a:p>
          <a:p>
            <a:pPr lvl="2"/>
            <a:r>
              <a:rPr lang="es-ES" noProof="0" smtClean="0"/>
              <a:t>Tercer nivel</a:t>
            </a:r>
          </a:p>
          <a:p>
            <a:pPr lvl="3"/>
            <a:r>
              <a:rPr lang="es-ES" noProof="0" smtClean="0"/>
              <a:t>Cuarto nivel</a:t>
            </a:r>
          </a:p>
          <a:p>
            <a:pPr lvl="4"/>
            <a:r>
              <a:rPr lang="es-ES" noProof="0" smtClean="0"/>
              <a:t>Quinto nivel</a:t>
            </a:r>
          </a:p>
        </p:txBody>
      </p:sp>
      <p:sp>
        <p:nvSpPr>
          <p:cNvPr id="6" name="5 Marcador de pie de página"/>
          <p:cNvSpPr>
            <a:spLocks noGrp="1"/>
          </p:cNvSpPr>
          <p:nvPr>
            <p:ph type="ftr" sz="quarter" idx="4"/>
          </p:nvPr>
        </p:nvSpPr>
        <p:spPr>
          <a:xfrm>
            <a:off x="1" y="9377691"/>
            <a:ext cx="2890616" cy="493396"/>
          </a:xfrm>
          <a:prstGeom prst="rect">
            <a:avLst/>
          </a:prstGeom>
        </p:spPr>
        <p:txBody>
          <a:bodyPr vert="horz" lIns="90553" tIns="45277" rIns="90553" bIns="45277" rtlCol="0" anchor="b"/>
          <a:lstStyle>
            <a:lvl1pPr algn="l" fontAlgn="auto">
              <a:spcBef>
                <a:spcPts val="0"/>
              </a:spcBef>
              <a:spcAft>
                <a:spcPts val="0"/>
              </a:spcAft>
              <a:defRPr sz="1200">
                <a:latin typeface="+mn-lt"/>
                <a:cs typeface="+mn-cs"/>
              </a:defRPr>
            </a:lvl1pPr>
          </a:lstStyle>
          <a:p>
            <a:pPr>
              <a:defRPr/>
            </a:pPr>
            <a:endParaRPr lang="es-ES"/>
          </a:p>
        </p:txBody>
      </p:sp>
      <p:sp>
        <p:nvSpPr>
          <p:cNvPr id="7" name="6 Marcador de número de diapositiva"/>
          <p:cNvSpPr>
            <a:spLocks noGrp="1"/>
          </p:cNvSpPr>
          <p:nvPr>
            <p:ph type="sldNum" sz="quarter" idx="5"/>
          </p:nvPr>
        </p:nvSpPr>
        <p:spPr>
          <a:xfrm>
            <a:off x="3776906" y="9377691"/>
            <a:ext cx="2890616" cy="493396"/>
          </a:xfrm>
          <a:prstGeom prst="rect">
            <a:avLst/>
          </a:prstGeom>
        </p:spPr>
        <p:txBody>
          <a:bodyPr vert="horz" lIns="90553" tIns="45277" rIns="90553" bIns="45277" rtlCol="0" anchor="b"/>
          <a:lstStyle>
            <a:lvl1pPr algn="r" fontAlgn="auto">
              <a:spcBef>
                <a:spcPts val="0"/>
              </a:spcBef>
              <a:spcAft>
                <a:spcPts val="0"/>
              </a:spcAft>
              <a:defRPr sz="1200">
                <a:latin typeface="+mn-lt"/>
                <a:cs typeface="+mn-cs"/>
              </a:defRPr>
            </a:lvl1pPr>
          </a:lstStyle>
          <a:p>
            <a:pPr>
              <a:defRPr/>
            </a:pPr>
            <a:fld id="{18898075-01ED-4943-A55B-B1B9EABD755A}" type="slidenum">
              <a:rPr lang="es-ES"/>
              <a:pPr>
                <a:defRPr/>
              </a:pPr>
              <a:t>‹Nº›</a:t>
            </a:fld>
            <a:endParaRPr lang="es-ES"/>
          </a:p>
        </p:txBody>
      </p:sp>
    </p:spTree>
    <p:extLst>
      <p:ext uri="{BB962C8B-B14F-4D97-AF65-F5344CB8AC3E}">
        <p14:creationId xmlns:p14="http://schemas.microsoft.com/office/powerpoint/2010/main" val="17717292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1 Marcador de imagen de diapositiva"/>
          <p:cNvSpPr>
            <a:spLocks noGrp="1" noRot="1" noChangeAspect="1" noTextEdit="1"/>
          </p:cNvSpPr>
          <p:nvPr>
            <p:ph type="sldImg"/>
          </p:nvPr>
        </p:nvSpPr>
        <p:spPr bwMode="auto">
          <a:noFill/>
          <a:ln>
            <a:solidFill>
              <a:srgbClr val="000000"/>
            </a:solidFill>
            <a:miter lim="800000"/>
            <a:headEnd/>
            <a:tailEnd/>
          </a:ln>
        </p:spPr>
      </p:sp>
      <p:sp>
        <p:nvSpPr>
          <p:cNvPr id="16387" name="2 Marcador de notas"/>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s-ES" smtClean="0"/>
          </a:p>
        </p:txBody>
      </p:sp>
      <p:sp>
        <p:nvSpPr>
          <p:cNvPr id="16388" name="3 Marcador de número de diapositiva"/>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D261A3FC-8B4C-47C7-88C6-E7C2D8DB47AD}" type="slidenum">
              <a:rPr lang="es-ES" smtClean="0"/>
              <a:pPr fontAlgn="base">
                <a:spcBef>
                  <a:spcPct val="0"/>
                </a:spcBef>
                <a:spcAft>
                  <a:spcPct val="0"/>
                </a:spcAft>
                <a:defRPr/>
              </a:pPr>
              <a:t>1</a:t>
            </a:fld>
            <a:endParaRPr lang="es-E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ES"/>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ES"/>
          </a:p>
        </p:txBody>
      </p:sp>
      <p:sp>
        <p:nvSpPr>
          <p:cNvPr id="4" name="3 Marcador de fecha"/>
          <p:cNvSpPr>
            <a:spLocks noGrp="1"/>
          </p:cNvSpPr>
          <p:nvPr>
            <p:ph type="dt" sz="half" idx="10"/>
          </p:nvPr>
        </p:nvSpPr>
        <p:spPr/>
        <p:txBody>
          <a:bodyPr/>
          <a:lstStyle/>
          <a:p>
            <a:pPr>
              <a:defRPr/>
            </a:pPr>
            <a:fld id="{170769FD-59CE-4C0B-8D28-73251E011208}" type="datetimeFigureOut">
              <a:rPr lang="es-ES" smtClean="0"/>
              <a:pPr>
                <a:defRPr/>
              </a:pPr>
              <a:t>20/06/2016</a:t>
            </a:fld>
            <a:endParaRPr lang="es-ES"/>
          </a:p>
        </p:txBody>
      </p:sp>
      <p:sp>
        <p:nvSpPr>
          <p:cNvPr id="5" name="4 Marcador de pie de página"/>
          <p:cNvSpPr>
            <a:spLocks noGrp="1"/>
          </p:cNvSpPr>
          <p:nvPr>
            <p:ph type="ftr" sz="quarter" idx="11"/>
          </p:nvPr>
        </p:nvSpPr>
        <p:spPr/>
        <p:txBody>
          <a:bodyPr/>
          <a:lstStyle/>
          <a:p>
            <a:pPr>
              <a:defRPr/>
            </a:pPr>
            <a:endParaRPr lang="es-ES"/>
          </a:p>
        </p:txBody>
      </p:sp>
      <p:sp>
        <p:nvSpPr>
          <p:cNvPr id="6" name="5 Marcador de número de diapositiva"/>
          <p:cNvSpPr>
            <a:spLocks noGrp="1"/>
          </p:cNvSpPr>
          <p:nvPr>
            <p:ph type="sldNum" sz="quarter" idx="12"/>
          </p:nvPr>
        </p:nvSpPr>
        <p:spPr/>
        <p:txBody>
          <a:bodyPr/>
          <a:lstStyle/>
          <a:p>
            <a:pPr>
              <a:defRPr/>
            </a:pPr>
            <a:fld id="{85C82F45-0CB9-41AB-8BE0-7508EE283565}" type="slidenum">
              <a:rPr lang="es-ES" smtClean="0"/>
              <a:pPr>
                <a:defRPr/>
              </a:pPr>
              <a:t>‹Nº›</a:t>
            </a:fld>
            <a:endParaRPr lang="es-E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pPr>
              <a:defRPr/>
            </a:pPr>
            <a:fld id="{18BF1462-078D-4CF7-A516-7CE634F7BE49}" type="datetimeFigureOut">
              <a:rPr lang="es-ES" smtClean="0"/>
              <a:pPr>
                <a:defRPr/>
              </a:pPr>
              <a:t>20/06/2016</a:t>
            </a:fld>
            <a:endParaRPr lang="es-ES"/>
          </a:p>
        </p:txBody>
      </p:sp>
      <p:sp>
        <p:nvSpPr>
          <p:cNvPr id="5" name="4 Marcador de pie de página"/>
          <p:cNvSpPr>
            <a:spLocks noGrp="1"/>
          </p:cNvSpPr>
          <p:nvPr>
            <p:ph type="ftr" sz="quarter" idx="11"/>
          </p:nvPr>
        </p:nvSpPr>
        <p:spPr/>
        <p:txBody>
          <a:bodyPr/>
          <a:lstStyle/>
          <a:p>
            <a:pPr>
              <a:defRPr/>
            </a:pPr>
            <a:endParaRPr lang="es-ES"/>
          </a:p>
        </p:txBody>
      </p:sp>
      <p:sp>
        <p:nvSpPr>
          <p:cNvPr id="6" name="5 Marcador de número de diapositiva"/>
          <p:cNvSpPr>
            <a:spLocks noGrp="1"/>
          </p:cNvSpPr>
          <p:nvPr>
            <p:ph type="sldNum" sz="quarter" idx="12"/>
          </p:nvPr>
        </p:nvSpPr>
        <p:spPr/>
        <p:txBody>
          <a:bodyPr/>
          <a:lstStyle/>
          <a:p>
            <a:pPr>
              <a:defRPr/>
            </a:pPr>
            <a:fld id="{4CA2427B-B289-4AC0-9602-91DB1970F6E7}" type="slidenum">
              <a:rPr lang="es-ES" smtClean="0"/>
              <a:pPr>
                <a:defRPr/>
              </a:pPr>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pPr>
              <a:defRPr/>
            </a:pPr>
            <a:fld id="{7CC49830-30A0-4875-A0FD-DD6C12A900AF}" type="datetimeFigureOut">
              <a:rPr lang="es-ES" smtClean="0"/>
              <a:pPr>
                <a:defRPr/>
              </a:pPr>
              <a:t>20/06/2016</a:t>
            </a:fld>
            <a:endParaRPr lang="es-ES"/>
          </a:p>
        </p:txBody>
      </p:sp>
      <p:sp>
        <p:nvSpPr>
          <p:cNvPr id="5" name="4 Marcador de pie de página"/>
          <p:cNvSpPr>
            <a:spLocks noGrp="1"/>
          </p:cNvSpPr>
          <p:nvPr>
            <p:ph type="ftr" sz="quarter" idx="11"/>
          </p:nvPr>
        </p:nvSpPr>
        <p:spPr/>
        <p:txBody>
          <a:bodyPr/>
          <a:lstStyle/>
          <a:p>
            <a:pPr>
              <a:defRPr/>
            </a:pPr>
            <a:endParaRPr lang="es-ES"/>
          </a:p>
        </p:txBody>
      </p:sp>
      <p:sp>
        <p:nvSpPr>
          <p:cNvPr id="6" name="5 Marcador de número de diapositiva"/>
          <p:cNvSpPr>
            <a:spLocks noGrp="1"/>
          </p:cNvSpPr>
          <p:nvPr>
            <p:ph type="sldNum" sz="quarter" idx="12"/>
          </p:nvPr>
        </p:nvSpPr>
        <p:spPr/>
        <p:txBody>
          <a:bodyPr/>
          <a:lstStyle/>
          <a:p>
            <a:pPr>
              <a:defRPr/>
            </a:pPr>
            <a:fld id="{8D26BD4E-3C82-49AE-8209-330A74757A52}" type="slidenum">
              <a:rPr lang="es-ES" smtClean="0"/>
              <a:pPr>
                <a:defRPr/>
              </a:pPr>
              <a:t>‹Nº›</a:t>
            </a:fld>
            <a:endParaRPr lang="es-E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Sólo el título">
    <p:spTree>
      <p:nvGrpSpPr>
        <p:cNvPr id="1" name=""/>
        <p:cNvGrpSpPr/>
        <p:nvPr/>
      </p:nvGrpSpPr>
      <p:grpSpPr>
        <a:xfrm>
          <a:off x="0" y="0"/>
          <a:ext cx="0" cy="0"/>
          <a:chOff x="0" y="0"/>
          <a:chExt cx="0" cy="0"/>
        </a:xfrm>
      </p:grpSpPr>
      <p:pic>
        <p:nvPicPr>
          <p:cNvPr id="5" name="4 Imagen" descr="Fons Pla Lluita4-01.jpg"/>
          <p:cNvPicPr>
            <a:picLocks noChangeAspect="1"/>
          </p:cNvPicPr>
          <p:nvPr userDrawn="1"/>
        </p:nvPicPr>
        <p:blipFill>
          <a:blip r:embed="rId2" cstate="print"/>
          <a:stretch>
            <a:fillRect/>
          </a:stretch>
        </p:blipFill>
        <p:spPr>
          <a:xfrm>
            <a:off x="0" y="189"/>
            <a:ext cx="9144000" cy="6857622"/>
          </a:xfrm>
          <a:prstGeom prst="rect">
            <a:avLst/>
          </a:prstGeom>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pPr>
              <a:defRPr/>
            </a:pPr>
            <a:fld id="{76365543-2CAA-44BF-B586-377C5B69CE8A}" type="datetimeFigureOut">
              <a:rPr lang="es-ES" smtClean="0"/>
              <a:pPr>
                <a:defRPr/>
              </a:pPr>
              <a:t>20/06/2016</a:t>
            </a:fld>
            <a:endParaRPr lang="es-ES"/>
          </a:p>
        </p:txBody>
      </p:sp>
      <p:sp>
        <p:nvSpPr>
          <p:cNvPr id="5" name="4 Marcador de pie de página"/>
          <p:cNvSpPr>
            <a:spLocks noGrp="1"/>
          </p:cNvSpPr>
          <p:nvPr>
            <p:ph type="ftr" sz="quarter" idx="11"/>
          </p:nvPr>
        </p:nvSpPr>
        <p:spPr/>
        <p:txBody>
          <a:bodyPr/>
          <a:lstStyle/>
          <a:p>
            <a:pPr>
              <a:defRPr/>
            </a:pPr>
            <a:endParaRPr lang="es-ES"/>
          </a:p>
        </p:txBody>
      </p:sp>
      <p:sp>
        <p:nvSpPr>
          <p:cNvPr id="6" name="5 Marcador de número de diapositiva"/>
          <p:cNvSpPr>
            <a:spLocks noGrp="1"/>
          </p:cNvSpPr>
          <p:nvPr>
            <p:ph type="sldNum" sz="quarter" idx="12"/>
          </p:nvPr>
        </p:nvSpPr>
        <p:spPr/>
        <p:txBody>
          <a:bodyPr/>
          <a:lstStyle/>
          <a:p>
            <a:pPr>
              <a:defRPr/>
            </a:pPr>
            <a:fld id="{703A4504-8E75-4AA8-BCA6-220EBF848277}" type="slidenum">
              <a:rPr lang="es-ES" smtClean="0"/>
              <a:pPr>
                <a:defRPr/>
              </a:pPr>
              <a:t>‹Nº›</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pPr>
              <a:defRPr/>
            </a:pPr>
            <a:fld id="{24CFDF04-4110-4FD9-8083-F64A69E655EC}" type="datetimeFigureOut">
              <a:rPr lang="es-ES" smtClean="0"/>
              <a:pPr>
                <a:defRPr/>
              </a:pPr>
              <a:t>20/06/2016</a:t>
            </a:fld>
            <a:endParaRPr lang="es-ES"/>
          </a:p>
        </p:txBody>
      </p:sp>
      <p:sp>
        <p:nvSpPr>
          <p:cNvPr id="5" name="4 Marcador de pie de página"/>
          <p:cNvSpPr>
            <a:spLocks noGrp="1"/>
          </p:cNvSpPr>
          <p:nvPr>
            <p:ph type="ftr" sz="quarter" idx="11"/>
          </p:nvPr>
        </p:nvSpPr>
        <p:spPr/>
        <p:txBody>
          <a:bodyPr/>
          <a:lstStyle/>
          <a:p>
            <a:pPr>
              <a:defRPr/>
            </a:pPr>
            <a:endParaRPr lang="es-ES"/>
          </a:p>
        </p:txBody>
      </p:sp>
      <p:sp>
        <p:nvSpPr>
          <p:cNvPr id="6" name="5 Marcador de número de diapositiva"/>
          <p:cNvSpPr>
            <a:spLocks noGrp="1"/>
          </p:cNvSpPr>
          <p:nvPr>
            <p:ph type="sldNum" sz="quarter" idx="12"/>
          </p:nvPr>
        </p:nvSpPr>
        <p:spPr/>
        <p:txBody>
          <a:bodyPr/>
          <a:lstStyle/>
          <a:p>
            <a:pPr>
              <a:defRPr/>
            </a:pPr>
            <a:fld id="{CE349389-B024-49E9-B2DD-5AF63F0F23CB}" type="slidenum">
              <a:rPr lang="es-ES" smtClean="0"/>
              <a:pPr>
                <a:defRPr/>
              </a:pPr>
              <a:t>‹Nº›</a:t>
            </a:fld>
            <a:endParaRPr lang="es-E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fecha"/>
          <p:cNvSpPr>
            <a:spLocks noGrp="1"/>
          </p:cNvSpPr>
          <p:nvPr>
            <p:ph type="dt" sz="half" idx="10"/>
          </p:nvPr>
        </p:nvSpPr>
        <p:spPr/>
        <p:txBody>
          <a:bodyPr/>
          <a:lstStyle/>
          <a:p>
            <a:pPr>
              <a:defRPr/>
            </a:pPr>
            <a:fld id="{449249D7-B618-46EB-BBC9-5FB213FB960F}" type="datetimeFigureOut">
              <a:rPr lang="es-ES" smtClean="0"/>
              <a:pPr>
                <a:defRPr/>
              </a:pPr>
              <a:t>20/06/2016</a:t>
            </a:fld>
            <a:endParaRPr lang="es-ES"/>
          </a:p>
        </p:txBody>
      </p:sp>
      <p:sp>
        <p:nvSpPr>
          <p:cNvPr id="6" name="5 Marcador de pie de página"/>
          <p:cNvSpPr>
            <a:spLocks noGrp="1"/>
          </p:cNvSpPr>
          <p:nvPr>
            <p:ph type="ftr" sz="quarter" idx="11"/>
          </p:nvPr>
        </p:nvSpPr>
        <p:spPr/>
        <p:txBody>
          <a:bodyPr/>
          <a:lstStyle/>
          <a:p>
            <a:pPr>
              <a:defRPr/>
            </a:pPr>
            <a:endParaRPr lang="es-ES"/>
          </a:p>
        </p:txBody>
      </p:sp>
      <p:sp>
        <p:nvSpPr>
          <p:cNvPr id="7" name="6 Marcador de número de diapositiva"/>
          <p:cNvSpPr>
            <a:spLocks noGrp="1"/>
          </p:cNvSpPr>
          <p:nvPr>
            <p:ph type="sldNum" sz="quarter" idx="12"/>
          </p:nvPr>
        </p:nvSpPr>
        <p:spPr/>
        <p:txBody>
          <a:bodyPr/>
          <a:lstStyle/>
          <a:p>
            <a:pPr>
              <a:defRPr/>
            </a:pPr>
            <a:fld id="{9A326465-8128-4398-BD8D-944994DC7CB5}" type="slidenum">
              <a:rPr lang="es-ES" smtClean="0"/>
              <a:pPr>
                <a:defRPr/>
              </a:pPr>
              <a:t>‹Nº›</a:t>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6 Marcador de fecha"/>
          <p:cNvSpPr>
            <a:spLocks noGrp="1"/>
          </p:cNvSpPr>
          <p:nvPr>
            <p:ph type="dt" sz="half" idx="10"/>
          </p:nvPr>
        </p:nvSpPr>
        <p:spPr/>
        <p:txBody>
          <a:bodyPr/>
          <a:lstStyle/>
          <a:p>
            <a:pPr>
              <a:defRPr/>
            </a:pPr>
            <a:fld id="{B13F075D-24EE-4307-9987-5E2AA702FB7A}" type="datetimeFigureOut">
              <a:rPr lang="es-ES" smtClean="0"/>
              <a:pPr>
                <a:defRPr/>
              </a:pPr>
              <a:t>20/06/2016</a:t>
            </a:fld>
            <a:endParaRPr lang="es-ES"/>
          </a:p>
        </p:txBody>
      </p:sp>
      <p:sp>
        <p:nvSpPr>
          <p:cNvPr id="8" name="7 Marcador de pie de página"/>
          <p:cNvSpPr>
            <a:spLocks noGrp="1"/>
          </p:cNvSpPr>
          <p:nvPr>
            <p:ph type="ftr" sz="quarter" idx="11"/>
          </p:nvPr>
        </p:nvSpPr>
        <p:spPr/>
        <p:txBody>
          <a:bodyPr/>
          <a:lstStyle/>
          <a:p>
            <a:pPr>
              <a:defRPr/>
            </a:pPr>
            <a:endParaRPr lang="es-ES"/>
          </a:p>
        </p:txBody>
      </p:sp>
      <p:sp>
        <p:nvSpPr>
          <p:cNvPr id="9" name="8 Marcador de número de diapositiva"/>
          <p:cNvSpPr>
            <a:spLocks noGrp="1"/>
          </p:cNvSpPr>
          <p:nvPr>
            <p:ph type="sldNum" sz="quarter" idx="12"/>
          </p:nvPr>
        </p:nvSpPr>
        <p:spPr/>
        <p:txBody>
          <a:bodyPr/>
          <a:lstStyle/>
          <a:p>
            <a:pPr>
              <a:defRPr/>
            </a:pPr>
            <a:fld id="{21584591-28CD-4C5E-97AB-7D289F8DF2BB}" type="slidenum">
              <a:rPr lang="es-ES" smtClean="0"/>
              <a:pPr>
                <a:defRPr/>
              </a:pPr>
              <a:t>‹Nº›</a:t>
            </a:fld>
            <a:endParaRPr lang="es-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fecha"/>
          <p:cNvSpPr>
            <a:spLocks noGrp="1"/>
          </p:cNvSpPr>
          <p:nvPr>
            <p:ph type="dt" sz="half" idx="10"/>
          </p:nvPr>
        </p:nvSpPr>
        <p:spPr/>
        <p:txBody>
          <a:bodyPr/>
          <a:lstStyle/>
          <a:p>
            <a:pPr>
              <a:defRPr/>
            </a:pPr>
            <a:fld id="{682C1805-C818-4221-ADB0-DAE4668D223D}" type="datetimeFigureOut">
              <a:rPr lang="es-ES" smtClean="0"/>
              <a:pPr>
                <a:defRPr/>
              </a:pPr>
              <a:t>20/06/2016</a:t>
            </a:fld>
            <a:endParaRPr lang="es-ES"/>
          </a:p>
        </p:txBody>
      </p:sp>
      <p:sp>
        <p:nvSpPr>
          <p:cNvPr id="4" name="3 Marcador de pie de página"/>
          <p:cNvSpPr>
            <a:spLocks noGrp="1"/>
          </p:cNvSpPr>
          <p:nvPr>
            <p:ph type="ftr" sz="quarter" idx="11"/>
          </p:nvPr>
        </p:nvSpPr>
        <p:spPr/>
        <p:txBody>
          <a:bodyPr/>
          <a:lstStyle/>
          <a:p>
            <a:pPr>
              <a:defRPr/>
            </a:pPr>
            <a:endParaRPr lang="es-ES"/>
          </a:p>
        </p:txBody>
      </p:sp>
      <p:sp>
        <p:nvSpPr>
          <p:cNvPr id="5" name="4 Marcador de número de diapositiva"/>
          <p:cNvSpPr>
            <a:spLocks noGrp="1"/>
          </p:cNvSpPr>
          <p:nvPr>
            <p:ph type="sldNum" sz="quarter" idx="12"/>
          </p:nvPr>
        </p:nvSpPr>
        <p:spPr/>
        <p:txBody>
          <a:bodyPr/>
          <a:lstStyle/>
          <a:p>
            <a:pPr>
              <a:defRPr/>
            </a:pPr>
            <a:fld id="{998048F7-A920-4848-8652-43BC2C2AE38D}" type="slidenum">
              <a:rPr lang="es-ES" smtClean="0"/>
              <a:pPr>
                <a:defRPr/>
              </a:pPr>
              <a:t>‹Nº›</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pic>
        <p:nvPicPr>
          <p:cNvPr id="9" name="8 Imagen" descr="Fons Pla Lluita5-01.jpg"/>
          <p:cNvPicPr>
            <a:picLocks noChangeAspect="1"/>
          </p:cNvPicPr>
          <p:nvPr userDrawn="1"/>
        </p:nvPicPr>
        <p:blipFill>
          <a:blip r:embed="rId2" cstate="print"/>
          <a:stretch>
            <a:fillRect/>
          </a:stretch>
        </p:blipFill>
        <p:spPr>
          <a:xfrm>
            <a:off x="0" y="189"/>
            <a:ext cx="9144000" cy="6857622"/>
          </a:xfrm>
          <a:prstGeom prst="rect">
            <a:avLst/>
          </a:prstGeom>
        </p:spPr>
      </p:pic>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ES"/>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pPr>
              <a:defRPr/>
            </a:pPr>
            <a:fld id="{E427A7F8-2BB0-44EB-AA61-8CBC6AD7D608}" type="datetimeFigureOut">
              <a:rPr lang="es-ES" smtClean="0"/>
              <a:pPr>
                <a:defRPr/>
              </a:pPr>
              <a:t>20/06/2016</a:t>
            </a:fld>
            <a:endParaRPr lang="es-ES"/>
          </a:p>
        </p:txBody>
      </p:sp>
      <p:sp>
        <p:nvSpPr>
          <p:cNvPr id="6" name="5 Marcador de pie de página"/>
          <p:cNvSpPr>
            <a:spLocks noGrp="1"/>
          </p:cNvSpPr>
          <p:nvPr>
            <p:ph type="ftr" sz="quarter" idx="11"/>
          </p:nvPr>
        </p:nvSpPr>
        <p:spPr/>
        <p:txBody>
          <a:bodyPr/>
          <a:lstStyle/>
          <a:p>
            <a:pPr>
              <a:defRPr/>
            </a:pPr>
            <a:endParaRPr lang="es-ES"/>
          </a:p>
        </p:txBody>
      </p:sp>
      <p:sp>
        <p:nvSpPr>
          <p:cNvPr id="7" name="6 Marcador de número de diapositiva"/>
          <p:cNvSpPr>
            <a:spLocks noGrp="1"/>
          </p:cNvSpPr>
          <p:nvPr>
            <p:ph type="sldNum" sz="quarter" idx="12"/>
          </p:nvPr>
        </p:nvSpPr>
        <p:spPr/>
        <p:txBody>
          <a:bodyPr/>
          <a:lstStyle/>
          <a:p>
            <a:pPr>
              <a:defRPr/>
            </a:pPr>
            <a:fld id="{8C5982AC-199A-4941-9C8D-07D67674D639}" type="slidenum">
              <a:rPr lang="es-ES" smtClean="0"/>
              <a:pPr>
                <a:defRPr/>
              </a:pPr>
              <a:t>‹Nº›</a:t>
            </a:fld>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ES"/>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pPr>
              <a:defRPr/>
            </a:pPr>
            <a:fld id="{6C69D28E-E26A-446F-B9C5-EEFB9640F855}" type="datetimeFigureOut">
              <a:rPr lang="es-ES" smtClean="0"/>
              <a:pPr>
                <a:defRPr/>
              </a:pPr>
              <a:t>20/06/2016</a:t>
            </a:fld>
            <a:endParaRPr lang="es-ES"/>
          </a:p>
        </p:txBody>
      </p:sp>
      <p:sp>
        <p:nvSpPr>
          <p:cNvPr id="6" name="5 Marcador de pie de página"/>
          <p:cNvSpPr>
            <a:spLocks noGrp="1"/>
          </p:cNvSpPr>
          <p:nvPr>
            <p:ph type="ftr" sz="quarter" idx="11"/>
          </p:nvPr>
        </p:nvSpPr>
        <p:spPr/>
        <p:txBody>
          <a:bodyPr/>
          <a:lstStyle/>
          <a:p>
            <a:pPr>
              <a:defRPr/>
            </a:pPr>
            <a:endParaRPr lang="es-ES"/>
          </a:p>
        </p:txBody>
      </p:sp>
      <p:sp>
        <p:nvSpPr>
          <p:cNvPr id="7" name="6 Marcador de número de diapositiva"/>
          <p:cNvSpPr>
            <a:spLocks noGrp="1"/>
          </p:cNvSpPr>
          <p:nvPr>
            <p:ph type="sldNum" sz="quarter" idx="12"/>
          </p:nvPr>
        </p:nvSpPr>
        <p:spPr/>
        <p:txBody>
          <a:bodyPr/>
          <a:lstStyle/>
          <a:p>
            <a:pPr>
              <a:defRPr/>
            </a:pPr>
            <a:fld id="{BDA22A93-7865-41AF-9EAA-23785C0977B7}" type="slidenum">
              <a:rPr lang="es-ES" smtClean="0"/>
              <a:pPr>
                <a:defRPr/>
              </a:pPr>
              <a:t>‹Nº›</a:t>
            </a:fld>
            <a:endParaRPr lang="es-E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fld id="{682C1805-C818-4221-ADB0-DAE4668D223D}" type="datetimeFigureOut">
              <a:rPr lang="es-ES" smtClean="0"/>
              <a:pPr>
                <a:defRPr/>
              </a:pPr>
              <a:t>20/06/2016</a:t>
            </a:fld>
            <a:endParaRPr lang="es-ES"/>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s-ES"/>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998048F7-A920-4848-8652-43BC2C2AE38D}" type="slidenum">
              <a:rPr lang="es-ES" smtClean="0"/>
              <a:pPr>
                <a:defRPr/>
              </a:pPr>
              <a:t>‹Nº›</a:t>
            </a:fld>
            <a:endParaRPr lang="es-ES"/>
          </a:p>
        </p:txBody>
      </p:sp>
    </p:spTree>
  </p:cSld>
  <p:clrMap bg1="lt1" tx1="dk1" bg2="lt2" tx2="dk2" accent1="accent1" accent2="accent2" accent3="accent3" accent4="accent4" accent5="accent5" accent6="accent6" hlink="hlink" folHlink="folHlink"/>
  <p:sldLayoutIdLst>
    <p:sldLayoutId id="2147483803" r:id="rId1"/>
    <p:sldLayoutId id="2147483804" r:id="rId2"/>
    <p:sldLayoutId id="2147483805" r:id="rId3"/>
    <p:sldLayoutId id="2147483806" r:id="rId4"/>
    <p:sldLayoutId id="2147483807" r:id="rId5"/>
    <p:sldLayoutId id="2147483808" r:id="rId6"/>
    <p:sldLayoutId id="2147483809" r:id="rId7"/>
    <p:sldLayoutId id="2147483810" r:id="rId8"/>
    <p:sldLayoutId id="2147483811" r:id="rId9"/>
    <p:sldLayoutId id="2147483812" r:id="rId10"/>
    <p:sldLayoutId id="2147483813" r:id="rId11"/>
    <p:sldLayoutId id="2147483814"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7" name="6 Imagen" descr="Portada Pla Lluita-01.jpg"/>
          <p:cNvPicPr>
            <a:picLocks noChangeAspect="1"/>
          </p:cNvPicPr>
          <p:nvPr/>
        </p:nvPicPr>
        <p:blipFill>
          <a:blip r:embed="rId3"/>
          <a:stretch>
            <a:fillRect/>
          </a:stretch>
        </p:blipFill>
        <p:spPr>
          <a:xfrm>
            <a:off x="0" y="0"/>
            <a:ext cx="9144000" cy="6858000"/>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4 CuadroTexto"/>
          <p:cNvSpPr txBox="1">
            <a:spLocks noChangeArrowheads="1"/>
          </p:cNvSpPr>
          <p:nvPr/>
        </p:nvSpPr>
        <p:spPr bwMode="auto">
          <a:xfrm>
            <a:off x="611188" y="1322423"/>
            <a:ext cx="7921625" cy="1015663"/>
          </a:xfrm>
          <a:prstGeom prst="rect">
            <a:avLst/>
          </a:prstGeom>
          <a:noFill/>
          <a:ln w="9525">
            <a:noFill/>
            <a:miter lim="800000"/>
            <a:headEnd/>
            <a:tailEnd/>
          </a:ln>
        </p:spPr>
        <p:txBody>
          <a:bodyPr wrap="square">
            <a:spAutoFit/>
          </a:bodyPr>
          <a:lstStyle/>
          <a:p>
            <a:pPr algn="ctr">
              <a:lnSpc>
                <a:spcPct val="150000"/>
              </a:lnSpc>
            </a:pPr>
            <a:r>
              <a:rPr lang="ca-ES" sz="2000" dirty="0" smtClean="0">
                <a:latin typeface="LegacySanITCBoo" pitchFamily="34" charset="0"/>
              </a:rPr>
              <a:t>TREBALLAM PER UNA OCUPACIÓ DE QUALITAT I UNES CONDICIONS MÉS DIGNES PER A TOTHOM</a:t>
            </a:r>
            <a:r>
              <a:rPr lang="ca-ES" sz="2000" smtClean="0">
                <a:latin typeface="LegacySanITCBoo" pitchFamily="34" charset="0"/>
              </a:rPr>
              <a:t>. </a:t>
            </a:r>
            <a:endParaRPr lang="ca-ES" sz="2000" dirty="0" smtClean="0">
              <a:latin typeface="LegacySanITCBoo" pitchFamily="34" charset="0"/>
            </a:endParaRPr>
          </a:p>
        </p:txBody>
      </p:sp>
      <p:sp>
        <p:nvSpPr>
          <p:cNvPr id="3" name="4 CuadroTexto"/>
          <p:cNvSpPr txBox="1">
            <a:spLocks noChangeArrowheads="1"/>
          </p:cNvSpPr>
          <p:nvPr/>
        </p:nvSpPr>
        <p:spPr bwMode="auto">
          <a:xfrm>
            <a:off x="611188" y="2921168"/>
            <a:ext cx="7921625" cy="844718"/>
          </a:xfrm>
          <a:prstGeom prst="rect">
            <a:avLst/>
          </a:prstGeom>
          <a:noFill/>
          <a:ln w="9525">
            <a:noFill/>
            <a:miter lim="800000"/>
            <a:headEnd/>
            <a:tailEnd/>
          </a:ln>
        </p:spPr>
        <p:txBody>
          <a:bodyPr wrap="square">
            <a:spAutoFit/>
          </a:bodyPr>
          <a:lstStyle/>
          <a:p>
            <a:pPr algn="ctr">
              <a:lnSpc>
                <a:spcPct val="150000"/>
              </a:lnSpc>
            </a:pPr>
            <a:r>
              <a:rPr lang="ca-ES" sz="3600" b="1" dirty="0" smtClean="0">
                <a:latin typeface="LegacySanITCBoo" pitchFamily="34" charset="0"/>
              </a:rPr>
              <a:t>MOLTES GRÀCIES</a:t>
            </a:r>
          </a:p>
        </p:txBody>
      </p:sp>
      <p:pic>
        <p:nvPicPr>
          <p:cNvPr id="5" name="4 Imagen" descr="Contraportada Pla Lluita-01.jpg"/>
          <p:cNvPicPr>
            <a:picLocks noChangeAspect="1"/>
          </p:cNvPicPr>
          <p:nvPr/>
        </p:nvPicPr>
        <p:blipFill>
          <a:blip r:embed="rId2"/>
          <a:stretch>
            <a:fillRect/>
          </a:stretch>
        </p:blipFill>
        <p:spPr>
          <a:xfrm>
            <a:off x="0" y="0"/>
            <a:ext cx="9144000" cy="6858000"/>
          </a:xfrm>
          <a:prstGeom prst="rect">
            <a:avLst/>
          </a:prstGeom>
        </p:spPr>
      </p:pic>
      <p:sp>
        <p:nvSpPr>
          <p:cNvPr id="6" name="5 CuadroTexto"/>
          <p:cNvSpPr txBox="1"/>
          <p:nvPr/>
        </p:nvSpPr>
        <p:spPr>
          <a:xfrm>
            <a:off x="785786" y="2214554"/>
            <a:ext cx="7572428" cy="707886"/>
          </a:xfrm>
          <a:prstGeom prst="rect">
            <a:avLst/>
          </a:prstGeom>
          <a:noFill/>
        </p:spPr>
        <p:txBody>
          <a:bodyPr wrap="square" rtlCol="0">
            <a:spAutoFit/>
          </a:bodyPr>
          <a:lstStyle/>
          <a:p>
            <a:pPr algn="ctr"/>
            <a:r>
              <a:rPr lang="ca-ES" sz="2000" dirty="0" smtClean="0">
                <a:latin typeface="LegacySanITCBoo" pitchFamily="34" charset="0"/>
              </a:rPr>
              <a:t>TREBALLAM PER UNA OCUPACIÓ DE QUALITAT I UNES CONDICIONS MÉS DIGNES PER A TOTHOM.</a:t>
            </a:r>
            <a:endParaRPr lang="es-ES" sz="2000" dirty="0"/>
          </a:p>
        </p:txBody>
      </p:sp>
      <p:sp>
        <p:nvSpPr>
          <p:cNvPr id="7" name="4 CuadroTexto"/>
          <p:cNvSpPr txBox="1">
            <a:spLocks noChangeArrowheads="1"/>
          </p:cNvSpPr>
          <p:nvPr/>
        </p:nvSpPr>
        <p:spPr bwMode="auto">
          <a:xfrm>
            <a:off x="611188" y="3298662"/>
            <a:ext cx="7921625" cy="844718"/>
          </a:xfrm>
          <a:prstGeom prst="rect">
            <a:avLst/>
          </a:prstGeom>
          <a:noFill/>
          <a:ln w="9525">
            <a:noFill/>
            <a:miter lim="800000"/>
            <a:headEnd/>
            <a:tailEnd/>
          </a:ln>
        </p:spPr>
        <p:txBody>
          <a:bodyPr wrap="square">
            <a:spAutoFit/>
          </a:bodyPr>
          <a:lstStyle/>
          <a:p>
            <a:pPr algn="ctr">
              <a:lnSpc>
                <a:spcPct val="150000"/>
              </a:lnSpc>
            </a:pPr>
            <a:r>
              <a:rPr lang="ca-ES" sz="3600" b="1" dirty="0" smtClean="0">
                <a:latin typeface="LegacySanITCBoo" pitchFamily="34" charset="0"/>
              </a:rPr>
              <a:t>MOLTES GRÀCIES</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4 CuadroTexto"/>
          <p:cNvSpPr txBox="1">
            <a:spLocks noChangeArrowheads="1"/>
          </p:cNvSpPr>
          <p:nvPr/>
        </p:nvSpPr>
        <p:spPr bwMode="auto">
          <a:xfrm>
            <a:off x="611188" y="1494277"/>
            <a:ext cx="7921625" cy="4708981"/>
          </a:xfrm>
          <a:prstGeom prst="rect">
            <a:avLst/>
          </a:prstGeom>
          <a:noFill/>
          <a:ln w="9525">
            <a:noFill/>
            <a:miter lim="800000"/>
            <a:headEnd/>
            <a:tailEnd/>
          </a:ln>
        </p:spPr>
        <p:txBody>
          <a:bodyPr wrap="square" lIns="0" tIns="0" rIns="0" bIns="0">
            <a:spAutoFit/>
          </a:bodyPr>
          <a:lstStyle/>
          <a:p>
            <a:pPr algn="just">
              <a:buFont typeface="Arial" pitchFamily="34" charset="0"/>
              <a:buChar char="•"/>
            </a:pPr>
            <a:r>
              <a:rPr lang="ca-ES" dirty="0" smtClean="0">
                <a:latin typeface="LegacySanITCBoo" pitchFamily="34" charset="0"/>
              </a:rPr>
              <a:t> L’evolució de les dades d’ocupació dels darrers trimestres és positiva, fins al punt que al maig hi ha registrats més ocupats que abans de la crisi econòmica.</a:t>
            </a:r>
          </a:p>
          <a:p>
            <a:pPr algn="just">
              <a:buFont typeface="Arial" pitchFamily="34" charset="0"/>
              <a:buChar char="•"/>
            </a:pPr>
            <a:r>
              <a:rPr lang="ca-ES" dirty="0" smtClean="0">
                <a:latin typeface="LegacySanITCBoo" pitchFamily="34" charset="0"/>
              </a:rPr>
              <a:t>  S’avança en la creació d’ocupació i la reducció de l’atur. Les dades són, sens dubte, positives, però només mostren una cara de la realitat del mercat de treball.</a:t>
            </a:r>
          </a:p>
          <a:p>
            <a:pPr algn="just"/>
            <a:endParaRPr lang="ca-ES" dirty="0" smtClean="0">
              <a:latin typeface="LegacySanITCBoo" pitchFamily="34" charset="0"/>
            </a:endParaRPr>
          </a:p>
          <a:p>
            <a:pPr algn="just">
              <a:buFont typeface="Arial" pitchFamily="34" charset="0"/>
              <a:buChar char="•"/>
            </a:pPr>
            <a:r>
              <a:rPr lang="ca-ES" dirty="0" smtClean="0">
                <a:latin typeface="LegacySanITCBoo" pitchFamily="34" charset="0"/>
              </a:rPr>
              <a:t> Però tan important com el QUANT és el COM es crea l’ocupació. La crisi econòmica i la reforma laboral de 2012 han suposat un empitjorament dels indicadors de precarietat laboral.</a:t>
            </a:r>
          </a:p>
          <a:p>
            <a:pPr algn="just">
              <a:buFont typeface="Arial" pitchFamily="34" charset="0"/>
              <a:buChar char="•"/>
            </a:pPr>
            <a:endParaRPr lang="ca-ES" dirty="0" smtClean="0">
              <a:latin typeface="LegacySanITCBoo" pitchFamily="34" charset="0"/>
            </a:endParaRPr>
          </a:p>
          <a:p>
            <a:pPr algn="just"/>
            <a:r>
              <a:rPr lang="ca-ES" b="1" i="1" dirty="0" smtClean="0">
                <a:latin typeface="LegacySanITCBoo" pitchFamily="34" charset="0"/>
              </a:rPr>
              <a:t>TEMPORALITAT</a:t>
            </a:r>
          </a:p>
          <a:p>
            <a:pPr algn="just"/>
            <a:endParaRPr lang="ca-ES" dirty="0" smtClean="0">
              <a:latin typeface="LegacySanITCBoo" pitchFamily="34" charset="0"/>
            </a:endParaRPr>
          </a:p>
          <a:p>
            <a:pPr algn="just">
              <a:buFont typeface="Arial" pitchFamily="34" charset="0"/>
              <a:buChar char="•"/>
            </a:pPr>
            <a:r>
              <a:rPr lang="ca-ES" dirty="0" smtClean="0">
                <a:latin typeface="LegacySanITCBoo" pitchFamily="34" charset="0"/>
              </a:rPr>
              <a:t>Gairebé 9 de cada 10 nous contractes a Balears són de caràcter temporal, que reflecteix una taxa de temporalitat elevada (30%), gairebé el doble que a Europa.</a:t>
            </a:r>
          </a:p>
          <a:p>
            <a:pPr algn="just">
              <a:buFont typeface="Arial" pitchFamily="34" charset="0"/>
              <a:buChar char="•"/>
            </a:pPr>
            <a:r>
              <a:rPr lang="ca-ES" dirty="0" smtClean="0">
                <a:latin typeface="LegacySanITCBoo" pitchFamily="34" charset="0"/>
              </a:rPr>
              <a:t> Els contractes temporals presenten una alta taxa de rotació. L’índex de rotació laboral el 2015 va ser de 1,99 contractes temporals, quan el 2008 era de l’1,71. Aquest índex va experimentar un punt inflexió alcista a partir de 2012. </a:t>
            </a:r>
          </a:p>
          <a:p>
            <a:pPr algn="just"/>
            <a:endParaRPr lang="ca-ES" dirty="0" smtClean="0">
              <a:latin typeface="LegacySanITCBoo" pitchFamily="34" charset="0"/>
            </a:endParaRPr>
          </a:p>
        </p:txBody>
      </p:sp>
      <p:sp>
        <p:nvSpPr>
          <p:cNvPr id="3" name="2 Rectángulo"/>
          <p:cNvSpPr/>
          <p:nvPr/>
        </p:nvSpPr>
        <p:spPr>
          <a:xfrm>
            <a:off x="492438" y="922643"/>
            <a:ext cx="4960944" cy="369332"/>
          </a:xfrm>
          <a:prstGeom prst="rect">
            <a:avLst/>
          </a:prstGeom>
        </p:spPr>
        <p:txBody>
          <a:bodyPr wrap="square">
            <a:spAutoFit/>
          </a:bodyPr>
          <a:lstStyle/>
          <a:p>
            <a:pPr lvl="0" algn="just"/>
            <a:r>
              <a:rPr lang="ca-ES" b="1" dirty="0" smtClean="0">
                <a:solidFill>
                  <a:prstClr val="black"/>
                </a:solidFill>
                <a:latin typeface="LegacySanITCBoo" pitchFamily="34" charset="0"/>
              </a:rPr>
              <a:t>SITUACIÓ ACTUAL</a:t>
            </a:r>
            <a:endParaRPr lang="ca-ES" b="1" dirty="0">
              <a:solidFill>
                <a:prstClr val="black"/>
              </a:solidFill>
              <a:latin typeface="LegacySanITCBoo" pitchFamily="34"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4 CuadroTexto"/>
          <p:cNvSpPr txBox="1">
            <a:spLocks noChangeArrowheads="1"/>
          </p:cNvSpPr>
          <p:nvPr/>
        </p:nvSpPr>
        <p:spPr bwMode="auto">
          <a:xfrm>
            <a:off x="611188" y="1557337"/>
            <a:ext cx="7921625" cy="4154984"/>
          </a:xfrm>
          <a:prstGeom prst="rect">
            <a:avLst/>
          </a:prstGeom>
          <a:noFill/>
          <a:ln w="9525">
            <a:noFill/>
            <a:miter lim="800000"/>
            <a:headEnd/>
            <a:tailEnd/>
          </a:ln>
        </p:spPr>
        <p:txBody>
          <a:bodyPr wrap="square" lIns="0" tIns="0" rIns="0" bIns="0">
            <a:spAutoFit/>
          </a:bodyPr>
          <a:lstStyle/>
          <a:p>
            <a:pPr algn="just"/>
            <a:r>
              <a:rPr lang="ca-ES" b="1" i="1" dirty="0" smtClean="0">
                <a:latin typeface="LegacySanITCBoo" pitchFamily="34" charset="0"/>
              </a:rPr>
              <a:t>PARCIALITAT</a:t>
            </a:r>
          </a:p>
          <a:p>
            <a:pPr algn="just">
              <a:buFont typeface="Arial" pitchFamily="34" charset="0"/>
              <a:buChar char="•"/>
            </a:pPr>
            <a:r>
              <a:rPr lang="ca-ES" dirty="0" smtClean="0">
                <a:latin typeface="LegacySanITCBoo" pitchFamily="34" charset="0"/>
              </a:rPr>
              <a:t> La contractació a temps parcial, que havia crescut significativament des de 2012, s’ha estancat des de l’estiu de 2015. Només 1 de cada 10 nous llocs de feina és a temps parcial. Tot i així, existeix encara una borsa de contractació a temps parcial del 23% dels ocupats en Règim General, una taxa massa elevada que pot estar amagant </a:t>
            </a:r>
            <a:r>
              <a:rPr lang="ca-ES" dirty="0" err="1" smtClean="0">
                <a:latin typeface="LegacySanITCBoo" pitchFamily="34" charset="0"/>
              </a:rPr>
              <a:t>infracotitzacions</a:t>
            </a:r>
            <a:r>
              <a:rPr lang="ca-ES" dirty="0" smtClean="0">
                <a:latin typeface="LegacySanITCBoo" pitchFamily="34" charset="0"/>
              </a:rPr>
              <a:t>.</a:t>
            </a:r>
          </a:p>
          <a:p>
            <a:pPr algn="just">
              <a:buFont typeface="Arial" pitchFamily="34" charset="0"/>
              <a:buChar char="•"/>
            </a:pPr>
            <a:endParaRPr lang="ca-ES" dirty="0" smtClean="0">
              <a:latin typeface="LegacySanITCBoo" pitchFamily="34" charset="0"/>
            </a:endParaRPr>
          </a:p>
          <a:p>
            <a:pPr algn="just">
              <a:buFont typeface="Arial" pitchFamily="34" charset="0"/>
              <a:buChar char="•"/>
            </a:pPr>
            <a:r>
              <a:rPr lang="ca-ES" dirty="0" smtClean="0">
                <a:latin typeface="LegacySanITCBoo" pitchFamily="34" charset="0"/>
              </a:rPr>
              <a:t> Segons </a:t>
            </a:r>
            <a:r>
              <a:rPr lang="ca-ES" dirty="0" err="1" smtClean="0">
                <a:latin typeface="LegacySanITCBoo" pitchFamily="34" charset="0"/>
              </a:rPr>
              <a:t>l’EPA</a:t>
            </a:r>
            <a:r>
              <a:rPr lang="ca-ES" dirty="0" smtClean="0">
                <a:latin typeface="LegacySanITCBoo" pitchFamily="34" charset="0"/>
              </a:rPr>
              <a:t>, un 60% dels treballadors amb contractes parcials declaren ser-ho de forma involuntària, perquè no han trobat un treball a temps complet.  </a:t>
            </a:r>
          </a:p>
          <a:p>
            <a:pPr algn="just">
              <a:buFont typeface="Arial" pitchFamily="34" charset="0"/>
              <a:buChar char="•"/>
            </a:pPr>
            <a:endParaRPr lang="ca-ES" dirty="0" smtClean="0">
              <a:latin typeface="LegacySanITCBoo" pitchFamily="34" charset="0"/>
            </a:endParaRPr>
          </a:p>
          <a:p>
            <a:pPr algn="just"/>
            <a:r>
              <a:rPr lang="ca-ES" b="1" i="1" dirty="0" smtClean="0">
                <a:latin typeface="LegacySanITCBoo" pitchFamily="34" charset="0"/>
              </a:rPr>
              <a:t>HORES EXTRA</a:t>
            </a:r>
          </a:p>
          <a:p>
            <a:pPr algn="just">
              <a:buFont typeface="Arial" pitchFamily="34" charset="0"/>
              <a:buChar char="•"/>
            </a:pPr>
            <a:endParaRPr lang="ca-ES" dirty="0" smtClean="0">
              <a:latin typeface="LegacySanITCBoo" pitchFamily="34" charset="0"/>
            </a:endParaRPr>
          </a:p>
          <a:p>
            <a:pPr algn="just">
              <a:buFont typeface="Arial" pitchFamily="34" charset="0"/>
              <a:buChar char="•"/>
            </a:pPr>
            <a:r>
              <a:rPr lang="ca-ES" dirty="0" smtClean="0">
                <a:latin typeface="LegacySanITCBoo" pitchFamily="34" charset="0"/>
              </a:rPr>
              <a:t> També existeix un nombre elevat d’hores extra il·legals, que duen més precarietat. D’acord a </a:t>
            </a:r>
            <a:r>
              <a:rPr lang="ca-ES" dirty="0" err="1" smtClean="0">
                <a:latin typeface="LegacySanITCBoo" pitchFamily="34" charset="0"/>
              </a:rPr>
              <a:t>l’EPA</a:t>
            </a:r>
            <a:r>
              <a:rPr lang="ca-ES" dirty="0" smtClean="0">
                <a:latin typeface="LegacySanITCBoo" pitchFamily="34" charset="0"/>
              </a:rPr>
              <a:t>, durant 2015 un 6% dels treballadors va declarar treballar més hores de les legalment permeses.</a:t>
            </a:r>
          </a:p>
        </p:txBody>
      </p:sp>
      <p:sp>
        <p:nvSpPr>
          <p:cNvPr id="3" name="2 Rectángulo"/>
          <p:cNvSpPr/>
          <p:nvPr/>
        </p:nvSpPr>
        <p:spPr>
          <a:xfrm>
            <a:off x="492438" y="922643"/>
            <a:ext cx="4960944" cy="369332"/>
          </a:xfrm>
          <a:prstGeom prst="rect">
            <a:avLst/>
          </a:prstGeom>
        </p:spPr>
        <p:txBody>
          <a:bodyPr wrap="square">
            <a:spAutoFit/>
          </a:bodyPr>
          <a:lstStyle/>
          <a:p>
            <a:pPr lvl="0" algn="just"/>
            <a:r>
              <a:rPr lang="ca-ES" b="1" dirty="0" smtClean="0">
                <a:solidFill>
                  <a:prstClr val="black"/>
                </a:solidFill>
                <a:latin typeface="LegacySanITCBoo" pitchFamily="34" charset="0"/>
              </a:rPr>
              <a:t>SITUACIÓ ACTUAL (II)</a:t>
            </a:r>
            <a:endParaRPr lang="ca-ES" b="1" dirty="0">
              <a:solidFill>
                <a:prstClr val="black"/>
              </a:solidFill>
              <a:latin typeface="LegacySanITCBoo" pitchFamily="34"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Rectángulo"/>
          <p:cNvSpPr/>
          <p:nvPr/>
        </p:nvSpPr>
        <p:spPr>
          <a:xfrm>
            <a:off x="492438" y="922643"/>
            <a:ext cx="4960944" cy="369332"/>
          </a:xfrm>
          <a:prstGeom prst="rect">
            <a:avLst/>
          </a:prstGeom>
        </p:spPr>
        <p:txBody>
          <a:bodyPr wrap="square">
            <a:spAutoFit/>
          </a:bodyPr>
          <a:lstStyle/>
          <a:p>
            <a:pPr lvl="0" algn="just"/>
            <a:r>
              <a:rPr lang="ca-ES" b="1" dirty="0" smtClean="0">
                <a:solidFill>
                  <a:prstClr val="black"/>
                </a:solidFill>
                <a:latin typeface="LegacySanITCBoo" pitchFamily="34" charset="0"/>
              </a:rPr>
              <a:t>ACTIVITAT INSPECTORA - 2015</a:t>
            </a:r>
            <a:endParaRPr lang="ca-ES" b="1" dirty="0">
              <a:solidFill>
                <a:prstClr val="black"/>
              </a:solidFill>
              <a:latin typeface="LegacySanITCBoo" pitchFamily="34" charset="0"/>
            </a:endParaRPr>
          </a:p>
        </p:txBody>
      </p:sp>
      <p:sp>
        <p:nvSpPr>
          <p:cNvPr id="4" name="4 CuadroTexto"/>
          <p:cNvSpPr txBox="1">
            <a:spLocks noChangeArrowheads="1"/>
          </p:cNvSpPr>
          <p:nvPr/>
        </p:nvSpPr>
        <p:spPr bwMode="auto">
          <a:xfrm>
            <a:off x="611188" y="1557337"/>
            <a:ext cx="7921625" cy="1938992"/>
          </a:xfrm>
          <a:prstGeom prst="rect">
            <a:avLst/>
          </a:prstGeom>
          <a:noFill/>
          <a:ln w="9525">
            <a:noFill/>
            <a:miter lim="800000"/>
            <a:headEnd/>
            <a:tailEnd/>
          </a:ln>
        </p:spPr>
        <p:txBody>
          <a:bodyPr wrap="square" lIns="0" tIns="0" rIns="0" bIns="0">
            <a:spAutoFit/>
          </a:bodyPr>
          <a:lstStyle/>
          <a:p>
            <a:pPr algn="just">
              <a:buFont typeface="Arial" pitchFamily="34" charset="0"/>
              <a:buChar char="•"/>
            </a:pPr>
            <a:r>
              <a:rPr lang="ca-ES" dirty="0" smtClean="0">
                <a:latin typeface="LegacySanITCBoo" pitchFamily="34" charset="0"/>
              </a:rPr>
              <a:t> La Conselleria de Treball, Comerç i Indústria va posar en marxa, els mesos d’agost i setembre de 2015, un Pla de Lluita contra la Precarietat, amb uns resultats que van posar en evidència la necessitat de la seva execució:</a:t>
            </a:r>
          </a:p>
          <a:p>
            <a:pPr lvl="1" algn="just">
              <a:buFont typeface="Courier New" pitchFamily="49" charset="0"/>
              <a:buChar char="o"/>
            </a:pPr>
            <a:r>
              <a:rPr lang="ca-ES" dirty="0" smtClean="0">
                <a:latin typeface="LegacySanITCBoo" pitchFamily="34" charset="0"/>
              </a:rPr>
              <a:t> Més de 4.000 treballadors milloren les seves condicions laborals.</a:t>
            </a:r>
          </a:p>
          <a:p>
            <a:pPr lvl="1" algn="just">
              <a:buFont typeface="Courier New" pitchFamily="49" charset="0"/>
              <a:buChar char="o"/>
            </a:pPr>
            <a:r>
              <a:rPr lang="ca-ES" dirty="0" smtClean="0">
                <a:latin typeface="LegacySanITCBoo" pitchFamily="34" charset="0"/>
              </a:rPr>
              <a:t> Es dispara el ritme de conversió de contractes indefinits (+60,5%)</a:t>
            </a:r>
          </a:p>
          <a:p>
            <a:pPr lvl="1" algn="just">
              <a:buFont typeface="Courier New" pitchFamily="49" charset="0"/>
              <a:buChar char="o"/>
            </a:pPr>
            <a:r>
              <a:rPr lang="ca-ES" dirty="0" smtClean="0">
                <a:latin typeface="LegacySanITCBoo" pitchFamily="34" charset="0"/>
              </a:rPr>
              <a:t> Es dupliquen les transformacions en fixos discontinus</a:t>
            </a:r>
          </a:p>
          <a:p>
            <a:pPr lvl="1" algn="just">
              <a:buFont typeface="Courier New" pitchFamily="49" charset="0"/>
              <a:buChar char="o"/>
            </a:pPr>
            <a:r>
              <a:rPr lang="ca-ES" dirty="0" smtClean="0">
                <a:latin typeface="LegacySanITCBoo" pitchFamily="34" charset="0"/>
              </a:rPr>
              <a:t> Es produeixen un 28% més d’ampliacions de jornada</a:t>
            </a:r>
          </a:p>
        </p:txBody>
      </p:sp>
      <p:sp>
        <p:nvSpPr>
          <p:cNvPr id="5" name="4 CuadroTexto"/>
          <p:cNvSpPr txBox="1">
            <a:spLocks noChangeArrowheads="1"/>
          </p:cNvSpPr>
          <p:nvPr/>
        </p:nvSpPr>
        <p:spPr bwMode="auto">
          <a:xfrm>
            <a:off x="611188" y="3798572"/>
            <a:ext cx="3675060" cy="430887"/>
          </a:xfrm>
          <a:prstGeom prst="rect">
            <a:avLst/>
          </a:prstGeom>
          <a:noFill/>
          <a:ln w="9525">
            <a:noFill/>
            <a:miter lim="800000"/>
            <a:headEnd/>
            <a:tailEnd/>
          </a:ln>
        </p:spPr>
        <p:txBody>
          <a:bodyPr wrap="square" lIns="0" tIns="0" rIns="0" bIns="0">
            <a:spAutoFit/>
          </a:bodyPr>
          <a:lstStyle/>
          <a:p>
            <a:r>
              <a:rPr lang="ca-ES" sz="1400" dirty="0" smtClean="0">
                <a:latin typeface="LegacySanITCBoo" pitchFamily="34" charset="0"/>
              </a:rPr>
              <a:t>Els resultats anuals d’Inspecció de Treball el 2015 mostren l’efecte del pla extraordinari de l’estiu.</a:t>
            </a:r>
          </a:p>
        </p:txBody>
      </p:sp>
      <p:graphicFrame>
        <p:nvGraphicFramePr>
          <p:cNvPr id="6" name="5 Tabla"/>
          <p:cNvGraphicFramePr>
            <a:graphicFrameLocks noGrp="1"/>
          </p:cNvGraphicFramePr>
          <p:nvPr/>
        </p:nvGraphicFramePr>
        <p:xfrm>
          <a:off x="611188" y="4292600"/>
          <a:ext cx="2714646" cy="822960"/>
        </p:xfrm>
        <a:graphic>
          <a:graphicData uri="http://schemas.openxmlformats.org/drawingml/2006/table">
            <a:tbl>
              <a:tblPr firstRow="1" bandRow="1">
                <a:tableStyleId>{F5AB1C69-6EDB-4FF4-983F-18BD219EF322}</a:tableStyleId>
              </a:tblPr>
              <a:tblGrid>
                <a:gridCol w="1571637"/>
                <a:gridCol w="571504"/>
                <a:gridCol w="571505"/>
              </a:tblGrid>
              <a:tr h="274320">
                <a:tc>
                  <a:txBody>
                    <a:bodyPr/>
                    <a:lstStyle/>
                    <a:p>
                      <a:r>
                        <a:rPr lang="es-ES" sz="1200" dirty="0" smtClean="0"/>
                        <a:t>TRANSFORMACIONS</a:t>
                      </a:r>
                      <a:endParaRPr lang="es-ES" sz="1200" dirty="0"/>
                    </a:p>
                  </a:txBody>
                  <a:tcPr/>
                </a:tc>
                <a:tc>
                  <a:txBody>
                    <a:bodyPr/>
                    <a:lstStyle/>
                    <a:p>
                      <a:pPr algn="r"/>
                      <a:r>
                        <a:rPr lang="es-ES" sz="1200" dirty="0" smtClean="0"/>
                        <a:t>2014</a:t>
                      </a:r>
                      <a:endParaRPr lang="es-ES" sz="1200" dirty="0"/>
                    </a:p>
                  </a:txBody>
                  <a:tcPr/>
                </a:tc>
                <a:tc>
                  <a:txBody>
                    <a:bodyPr/>
                    <a:lstStyle/>
                    <a:p>
                      <a:pPr algn="r"/>
                      <a:r>
                        <a:rPr lang="es-ES" sz="1200" dirty="0" smtClean="0"/>
                        <a:t>2015</a:t>
                      </a:r>
                      <a:endParaRPr lang="es-ES" sz="1200" dirty="0"/>
                    </a:p>
                  </a:txBody>
                  <a:tcPr/>
                </a:tc>
              </a:tr>
              <a:tr h="0">
                <a:tc>
                  <a:txBody>
                    <a:bodyPr/>
                    <a:lstStyle/>
                    <a:p>
                      <a:r>
                        <a:rPr lang="es-ES" sz="1200" dirty="0" smtClean="0"/>
                        <a:t>ACTIVITAT</a:t>
                      </a:r>
                      <a:r>
                        <a:rPr lang="es-ES" sz="1200" baseline="0" dirty="0" smtClean="0"/>
                        <a:t> ORDINÀRIA</a:t>
                      </a:r>
                      <a:endParaRPr lang="es-ES" sz="1200" dirty="0"/>
                    </a:p>
                  </a:txBody>
                  <a:tcPr/>
                </a:tc>
                <a:tc>
                  <a:txBody>
                    <a:bodyPr/>
                    <a:lstStyle/>
                    <a:p>
                      <a:pPr algn="r"/>
                      <a:r>
                        <a:rPr lang="es-ES" sz="1200" dirty="0" smtClean="0"/>
                        <a:t>2.283</a:t>
                      </a:r>
                      <a:endParaRPr lang="es-ES" sz="1200" dirty="0"/>
                    </a:p>
                  </a:txBody>
                  <a:tcPr/>
                </a:tc>
                <a:tc>
                  <a:txBody>
                    <a:bodyPr/>
                    <a:lstStyle/>
                    <a:p>
                      <a:pPr algn="r"/>
                      <a:r>
                        <a:rPr lang="es-ES" sz="1200" dirty="0" smtClean="0"/>
                        <a:t>4.618</a:t>
                      </a:r>
                    </a:p>
                  </a:txBody>
                  <a:tcPr/>
                </a:tc>
              </a:tr>
              <a:tr h="0">
                <a:tc>
                  <a:txBody>
                    <a:bodyPr/>
                    <a:lstStyle/>
                    <a:p>
                      <a:r>
                        <a:rPr lang="es-ES" sz="1200" dirty="0" smtClean="0"/>
                        <a:t>Pla de </a:t>
                      </a:r>
                      <a:r>
                        <a:rPr lang="es-ES" sz="1200" dirty="0" err="1" smtClean="0"/>
                        <a:t>Lluita</a:t>
                      </a:r>
                      <a:endParaRPr lang="es-ES" sz="1200" dirty="0"/>
                    </a:p>
                  </a:txBody>
                  <a:tcPr/>
                </a:tc>
                <a:tc>
                  <a:txBody>
                    <a:bodyPr/>
                    <a:lstStyle/>
                    <a:p>
                      <a:pPr algn="r"/>
                      <a:r>
                        <a:rPr lang="es-ES" sz="1200" dirty="0" smtClean="0"/>
                        <a:t>-</a:t>
                      </a:r>
                      <a:endParaRPr lang="es-ES" sz="1200" dirty="0"/>
                    </a:p>
                  </a:txBody>
                  <a:tcPr/>
                </a:tc>
                <a:tc>
                  <a:txBody>
                    <a:bodyPr/>
                    <a:lstStyle/>
                    <a:p>
                      <a:pPr algn="r"/>
                      <a:r>
                        <a:rPr lang="es-ES" sz="1200" dirty="0" smtClean="0"/>
                        <a:t>1.987</a:t>
                      </a:r>
                    </a:p>
                  </a:txBody>
                  <a:tcPr/>
                </a:tc>
              </a:tr>
            </a:tbl>
          </a:graphicData>
        </a:graphic>
      </p:graphicFrame>
      <p:graphicFrame>
        <p:nvGraphicFramePr>
          <p:cNvPr id="7" name="6 Tabla"/>
          <p:cNvGraphicFramePr>
            <a:graphicFrameLocks noGrp="1"/>
          </p:cNvGraphicFramePr>
          <p:nvPr/>
        </p:nvGraphicFramePr>
        <p:xfrm>
          <a:off x="611188" y="5214950"/>
          <a:ext cx="2746366" cy="822960"/>
        </p:xfrm>
        <a:graphic>
          <a:graphicData uri="http://schemas.openxmlformats.org/drawingml/2006/table">
            <a:tbl>
              <a:tblPr firstRow="1" bandRow="1">
                <a:tableStyleId>{F5AB1C69-6EDB-4FF4-983F-18BD219EF322}</a:tableStyleId>
              </a:tblPr>
              <a:tblGrid>
                <a:gridCol w="2114205"/>
                <a:gridCol w="632161"/>
              </a:tblGrid>
              <a:tr h="274320">
                <a:tc>
                  <a:txBody>
                    <a:bodyPr/>
                    <a:lstStyle/>
                    <a:p>
                      <a:r>
                        <a:rPr lang="es-ES" sz="1200" dirty="0" smtClean="0"/>
                        <a:t>AMPLIACIONS</a:t>
                      </a:r>
                      <a:r>
                        <a:rPr lang="es-ES" sz="1200" baseline="0" dirty="0" smtClean="0"/>
                        <a:t> JORNADA</a:t>
                      </a:r>
                      <a:endParaRPr lang="es-ES" sz="1200" dirty="0"/>
                    </a:p>
                  </a:txBody>
                  <a:tcPr/>
                </a:tc>
                <a:tc>
                  <a:txBody>
                    <a:bodyPr/>
                    <a:lstStyle/>
                    <a:p>
                      <a:pPr algn="r"/>
                      <a:r>
                        <a:rPr lang="es-ES" sz="1200" dirty="0" smtClean="0"/>
                        <a:t>2015</a:t>
                      </a:r>
                      <a:endParaRPr lang="es-ES" sz="1200" dirty="0"/>
                    </a:p>
                  </a:txBody>
                  <a:tcPr/>
                </a:tc>
              </a:tr>
              <a:tr h="0">
                <a:tc>
                  <a:txBody>
                    <a:bodyPr/>
                    <a:lstStyle/>
                    <a:p>
                      <a:r>
                        <a:rPr lang="es-ES" sz="1200" dirty="0" smtClean="0"/>
                        <a:t>ACTIVITAT</a:t>
                      </a:r>
                      <a:r>
                        <a:rPr lang="es-ES" sz="1200" baseline="0" dirty="0" smtClean="0"/>
                        <a:t> ORDINÀRIA (*)</a:t>
                      </a:r>
                      <a:endParaRPr lang="es-ES" sz="1200" dirty="0"/>
                    </a:p>
                  </a:txBody>
                  <a:tcPr/>
                </a:tc>
                <a:tc>
                  <a:txBody>
                    <a:bodyPr/>
                    <a:lstStyle/>
                    <a:p>
                      <a:pPr algn="r"/>
                      <a:r>
                        <a:rPr lang="es-ES" sz="1200" dirty="0" smtClean="0"/>
                        <a:t>974</a:t>
                      </a:r>
                    </a:p>
                  </a:txBody>
                  <a:tcPr/>
                </a:tc>
              </a:tr>
              <a:tr h="0">
                <a:tc>
                  <a:txBody>
                    <a:bodyPr/>
                    <a:lstStyle/>
                    <a:p>
                      <a:r>
                        <a:rPr lang="es-ES" sz="1200" dirty="0" smtClean="0"/>
                        <a:t>Pla de </a:t>
                      </a:r>
                      <a:r>
                        <a:rPr lang="es-ES" sz="1200" dirty="0" err="1" smtClean="0"/>
                        <a:t>Lluita</a:t>
                      </a:r>
                      <a:endParaRPr lang="es-ES" sz="1200" dirty="0"/>
                    </a:p>
                  </a:txBody>
                  <a:tcPr/>
                </a:tc>
                <a:tc>
                  <a:txBody>
                    <a:bodyPr/>
                    <a:lstStyle/>
                    <a:p>
                      <a:pPr algn="r"/>
                      <a:r>
                        <a:rPr lang="es-ES" sz="1200" dirty="0" smtClean="0"/>
                        <a:t>457</a:t>
                      </a:r>
                    </a:p>
                  </a:txBody>
                  <a:tcPr/>
                </a:tc>
              </a:tr>
            </a:tbl>
          </a:graphicData>
        </a:graphic>
      </p:graphicFrame>
      <p:sp>
        <p:nvSpPr>
          <p:cNvPr id="9" name="8 CuadroTexto"/>
          <p:cNvSpPr txBox="1">
            <a:spLocks noChangeArrowheads="1"/>
          </p:cNvSpPr>
          <p:nvPr/>
        </p:nvSpPr>
        <p:spPr bwMode="auto">
          <a:xfrm>
            <a:off x="611188" y="6097924"/>
            <a:ext cx="2889242" cy="338554"/>
          </a:xfrm>
          <a:prstGeom prst="rect">
            <a:avLst/>
          </a:prstGeom>
          <a:noFill/>
          <a:ln w="9525">
            <a:noFill/>
            <a:miter lim="800000"/>
            <a:headEnd/>
            <a:tailEnd/>
          </a:ln>
        </p:spPr>
        <p:txBody>
          <a:bodyPr wrap="square" lIns="0" tIns="0" rIns="0" bIns="0">
            <a:spAutoFit/>
          </a:bodyPr>
          <a:lstStyle/>
          <a:p>
            <a:r>
              <a:rPr lang="ca-ES" sz="1100" dirty="0" smtClean="0">
                <a:latin typeface="LegacySanITCBoo" pitchFamily="34" charset="0"/>
              </a:rPr>
              <a:t>(*) Dades disponibles des del 5 de maig de 2015. Anteriorment no es feia seguiment de parcialitat.</a:t>
            </a:r>
          </a:p>
        </p:txBody>
      </p:sp>
      <p:graphicFrame>
        <p:nvGraphicFramePr>
          <p:cNvPr id="10" name="9 Tabla"/>
          <p:cNvGraphicFramePr>
            <a:graphicFrameLocks noGrp="1"/>
          </p:cNvGraphicFramePr>
          <p:nvPr/>
        </p:nvGraphicFramePr>
        <p:xfrm>
          <a:off x="4571999" y="4292600"/>
          <a:ext cx="3960813" cy="975360"/>
        </p:xfrm>
        <a:graphic>
          <a:graphicData uri="http://schemas.openxmlformats.org/drawingml/2006/table">
            <a:tbl>
              <a:tblPr firstRow="1" bandRow="1">
                <a:tableStyleId>{F5AB1C69-6EDB-4FF4-983F-18BD219EF322}</a:tableStyleId>
              </a:tblPr>
              <a:tblGrid>
                <a:gridCol w="1894301"/>
                <a:gridCol w="688836"/>
                <a:gridCol w="688838"/>
                <a:gridCol w="688838"/>
              </a:tblGrid>
              <a:tr h="274320">
                <a:tc>
                  <a:txBody>
                    <a:bodyPr/>
                    <a:lstStyle/>
                    <a:p>
                      <a:r>
                        <a:rPr lang="es-ES" sz="1200" dirty="0" smtClean="0"/>
                        <a:t>TRANSFORMACIONS</a:t>
                      </a:r>
                      <a:endParaRPr lang="es-ES" sz="1200" dirty="0"/>
                    </a:p>
                  </a:txBody>
                  <a:tcPr/>
                </a:tc>
                <a:tc>
                  <a:txBody>
                    <a:bodyPr/>
                    <a:lstStyle/>
                    <a:p>
                      <a:pPr algn="r"/>
                      <a:r>
                        <a:rPr lang="es-ES" sz="1200" dirty="0" smtClean="0"/>
                        <a:t>2014</a:t>
                      </a:r>
                      <a:endParaRPr lang="es-ES" sz="1200" dirty="0"/>
                    </a:p>
                  </a:txBody>
                  <a:tcPr/>
                </a:tc>
                <a:tc>
                  <a:txBody>
                    <a:bodyPr/>
                    <a:lstStyle/>
                    <a:p>
                      <a:pPr algn="r"/>
                      <a:r>
                        <a:rPr lang="es-ES" sz="1200" dirty="0" smtClean="0"/>
                        <a:t>2015</a:t>
                      </a:r>
                      <a:endParaRPr lang="es-ES" sz="1200" dirty="0"/>
                    </a:p>
                  </a:txBody>
                  <a:tcPr/>
                </a:tc>
                <a:tc>
                  <a:txBody>
                    <a:bodyPr/>
                    <a:lstStyle/>
                    <a:p>
                      <a:pPr algn="ctr"/>
                      <a:r>
                        <a:rPr lang="es-ES" sz="1100" dirty="0" err="1" smtClean="0"/>
                        <a:t>Variació</a:t>
                      </a:r>
                      <a:r>
                        <a:rPr lang="es-ES" sz="1100" dirty="0" smtClean="0"/>
                        <a:t> (%)</a:t>
                      </a:r>
                      <a:endParaRPr lang="es-ES" sz="1100" dirty="0"/>
                    </a:p>
                  </a:txBody>
                  <a:tcPr/>
                </a:tc>
              </a:tr>
              <a:tr h="0">
                <a:tc>
                  <a:txBody>
                    <a:bodyPr/>
                    <a:lstStyle/>
                    <a:p>
                      <a:r>
                        <a:rPr lang="es-ES" sz="1200" dirty="0" smtClean="0"/>
                        <a:t>MITJANA I. BALEARS</a:t>
                      </a:r>
                      <a:endParaRPr lang="es-ES" sz="1200" dirty="0"/>
                    </a:p>
                  </a:txBody>
                  <a:tcPr/>
                </a:tc>
                <a:tc>
                  <a:txBody>
                    <a:bodyPr/>
                    <a:lstStyle/>
                    <a:p>
                      <a:pPr algn="r"/>
                      <a:r>
                        <a:rPr lang="es-ES" sz="1200" dirty="0" smtClean="0"/>
                        <a:t>13.692</a:t>
                      </a:r>
                      <a:endParaRPr lang="es-ES" sz="1200" dirty="0"/>
                    </a:p>
                  </a:txBody>
                  <a:tcPr/>
                </a:tc>
                <a:tc>
                  <a:txBody>
                    <a:bodyPr/>
                    <a:lstStyle/>
                    <a:p>
                      <a:pPr algn="r"/>
                      <a:r>
                        <a:rPr lang="es-ES" sz="1200" dirty="0" smtClean="0"/>
                        <a:t>18.039</a:t>
                      </a:r>
                    </a:p>
                  </a:txBody>
                  <a:tcPr/>
                </a:tc>
                <a:tc>
                  <a:txBody>
                    <a:bodyPr/>
                    <a:lstStyle/>
                    <a:p>
                      <a:pPr algn="r"/>
                      <a:r>
                        <a:rPr lang="es-ES" sz="1200" dirty="0" smtClean="0"/>
                        <a:t>31,7</a:t>
                      </a:r>
                    </a:p>
                  </a:txBody>
                  <a:tcPr/>
                </a:tc>
              </a:tr>
              <a:tr h="0">
                <a:tc>
                  <a:txBody>
                    <a:bodyPr/>
                    <a:lstStyle/>
                    <a:p>
                      <a:r>
                        <a:rPr lang="es-ES" sz="1200" dirty="0" smtClean="0"/>
                        <a:t>MITJANA</a:t>
                      </a:r>
                      <a:r>
                        <a:rPr lang="es-ES" sz="1200" baseline="0" dirty="0" smtClean="0"/>
                        <a:t> ESPANYA</a:t>
                      </a:r>
                      <a:endParaRPr lang="es-ES" sz="1200" dirty="0"/>
                    </a:p>
                  </a:txBody>
                  <a:tcPr/>
                </a:tc>
                <a:tc>
                  <a:txBody>
                    <a:bodyPr/>
                    <a:lstStyle/>
                    <a:p>
                      <a:pPr algn="r"/>
                      <a:r>
                        <a:rPr lang="es-ES" sz="1200" dirty="0" smtClean="0"/>
                        <a:t>414.509</a:t>
                      </a:r>
                      <a:endParaRPr lang="es-ES" sz="1200" dirty="0"/>
                    </a:p>
                  </a:txBody>
                  <a:tcPr/>
                </a:tc>
                <a:tc>
                  <a:txBody>
                    <a:bodyPr/>
                    <a:lstStyle/>
                    <a:p>
                      <a:pPr algn="r"/>
                      <a:r>
                        <a:rPr lang="es-ES" sz="1200" dirty="0" smtClean="0"/>
                        <a:t>478.705</a:t>
                      </a:r>
                    </a:p>
                  </a:txBody>
                  <a:tcPr/>
                </a:tc>
                <a:tc>
                  <a:txBody>
                    <a:bodyPr/>
                    <a:lstStyle/>
                    <a:p>
                      <a:pPr algn="r"/>
                      <a:r>
                        <a:rPr lang="es-ES" sz="1200" dirty="0" smtClean="0"/>
                        <a:t>15,4</a:t>
                      </a:r>
                    </a:p>
                  </a:txBody>
                  <a:tcPr/>
                </a:tc>
              </a:tr>
            </a:tbl>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2 CuadroTexto"/>
          <p:cNvSpPr txBox="1">
            <a:spLocks noChangeArrowheads="1"/>
          </p:cNvSpPr>
          <p:nvPr/>
        </p:nvSpPr>
        <p:spPr bwMode="auto">
          <a:xfrm>
            <a:off x="508111" y="1928802"/>
            <a:ext cx="8127778" cy="3799695"/>
          </a:xfrm>
          <a:prstGeom prst="rect">
            <a:avLst/>
          </a:prstGeom>
          <a:noFill/>
          <a:ln w="9525">
            <a:noFill/>
            <a:miter lim="800000"/>
            <a:headEnd/>
            <a:tailEnd/>
          </a:ln>
        </p:spPr>
        <p:txBody>
          <a:bodyPr wrap="square">
            <a:spAutoFit/>
          </a:bodyPr>
          <a:lstStyle/>
          <a:p>
            <a:pPr algn="just">
              <a:lnSpc>
                <a:spcPts val="1800"/>
              </a:lnSpc>
              <a:buFont typeface="Arial" pitchFamily="34" charset="0"/>
              <a:buChar char="•"/>
            </a:pPr>
            <a:r>
              <a:rPr lang="ca-ES" sz="2000" dirty="0" smtClean="0">
                <a:latin typeface="LegacySanITCBoo" pitchFamily="34" charset="0"/>
              </a:rPr>
              <a:t> La Conselleria de Treball, Comerç i Indústria intensifica el 2016 la col·laboració amb la Inspecció de Treball:</a:t>
            </a:r>
          </a:p>
          <a:p>
            <a:pPr algn="just">
              <a:lnSpc>
                <a:spcPts val="1800"/>
              </a:lnSpc>
              <a:buFont typeface="Arial" pitchFamily="34" charset="0"/>
              <a:buChar char="•"/>
            </a:pPr>
            <a:endParaRPr lang="ca-ES" sz="2000" dirty="0" smtClean="0">
              <a:latin typeface="LegacySanITCBoo" pitchFamily="34" charset="0"/>
            </a:endParaRPr>
          </a:p>
          <a:p>
            <a:pPr algn="just">
              <a:lnSpc>
                <a:spcPts val="1800"/>
              </a:lnSpc>
              <a:buFont typeface="Arial" pitchFamily="34" charset="0"/>
              <a:buChar char="•"/>
            </a:pPr>
            <a:r>
              <a:rPr lang="ca-ES" sz="2000" dirty="0" smtClean="0">
                <a:latin typeface="LegacySanITCBoo" pitchFamily="34" charset="0"/>
              </a:rPr>
              <a:t> Reforç de la plantilla estructural, que ha passat de 48 a 51 inspectors.</a:t>
            </a:r>
          </a:p>
          <a:p>
            <a:pPr algn="just">
              <a:lnSpc>
                <a:spcPts val="1800"/>
              </a:lnSpc>
              <a:buFont typeface="Arial" pitchFamily="34" charset="0"/>
              <a:buChar char="•"/>
            </a:pPr>
            <a:endParaRPr lang="ca-ES" sz="2000" dirty="0" smtClean="0">
              <a:latin typeface="LegacySanITCBoo" pitchFamily="34" charset="0"/>
            </a:endParaRPr>
          </a:p>
          <a:p>
            <a:pPr algn="just">
              <a:lnSpc>
                <a:spcPts val="1800"/>
              </a:lnSpc>
              <a:buFont typeface="Arial" pitchFamily="34" charset="0"/>
              <a:buChar char="•"/>
            </a:pPr>
            <a:r>
              <a:rPr lang="ca-ES" sz="2000" dirty="0" smtClean="0">
                <a:latin typeface="LegacySanITCBoo" pitchFamily="34" charset="0"/>
              </a:rPr>
              <a:t> Augment de la planificació autonòmica de les inspeccions a les Illes, quan ara el Govern planifica gairebé la meitat de les actuacions d’Inspecció.</a:t>
            </a:r>
          </a:p>
          <a:p>
            <a:pPr algn="just">
              <a:lnSpc>
                <a:spcPts val="1800"/>
              </a:lnSpc>
              <a:buFont typeface="Arial" pitchFamily="34" charset="0"/>
              <a:buChar char="•"/>
            </a:pPr>
            <a:endParaRPr lang="ca-ES" sz="2000" dirty="0" smtClean="0">
              <a:latin typeface="LegacySanITCBoo" pitchFamily="34" charset="0"/>
            </a:endParaRPr>
          </a:p>
          <a:p>
            <a:pPr algn="just">
              <a:lnSpc>
                <a:spcPts val="1800"/>
              </a:lnSpc>
              <a:buFont typeface="Arial" pitchFamily="34" charset="0"/>
              <a:buChar char="•"/>
            </a:pPr>
            <a:r>
              <a:rPr lang="ca-ES" sz="2000" dirty="0" smtClean="0">
                <a:latin typeface="LegacySanITCBoo" pitchFamily="34" charset="0"/>
              </a:rPr>
              <a:t> En el 2016, la Conselleria centra les actuacions en la lluita contra la precarietat, amb 1.786 ordres de servei, un 88% més del que es planificava a l’anterior legislatura des de la </a:t>
            </a:r>
            <a:r>
              <a:rPr lang="ca-ES" sz="2000" dirty="0" err="1" smtClean="0">
                <a:latin typeface="LegacySanITCBoo" pitchFamily="34" charset="0"/>
              </a:rPr>
              <a:t>CAIB</a:t>
            </a:r>
            <a:r>
              <a:rPr lang="ca-ES" sz="2000" dirty="0" smtClean="0">
                <a:latin typeface="LegacySanITCBoo" pitchFamily="34" charset="0"/>
              </a:rPr>
              <a:t>.</a:t>
            </a:r>
          </a:p>
          <a:p>
            <a:pPr algn="just">
              <a:lnSpc>
                <a:spcPts val="1800"/>
              </a:lnSpc>
              <a:buFont typeface="Arial" pitchFamily="34" charset="0"/>
              <a:buChar char="•"/>
            </a:pPr>
            <a:endParaRPr lang="ca-ES" sz="2000" dirty="0" smtClean="0">
              <a:latin typeface="LegacySanITCBoo" pitchFamily="34" charset="0"/>
            </a:endParaRPr>
          </a:p>
          <a:p>
            <a:pPr algn="just">
              <a:lnSpc>
                <a:spcPts val="1800"/>
              </a:lnSpc>
              <a:buFont typeface="Arial" pitchFamily="34" charset="0"/>
              <a:buChar char="•"/>
            </a:pPr>
            <a:r>
              <a:rPr lang="ca-ES" sz="2000" dirty="0" smtClean="0">
                <a:latin typeface="LegacySanITCBoo" pitchFamily="34" charset="0"/>
              </a:rPr>
              <a:t> S’ha signat un conveni amb el Ministeri d’Ocupació, pel qual es reforça la campanya d’estiu (Pla de Lluita), es col·labora en el control del frau a la formació i s’acorda un intercanvi d’informació tributària per combatre el frau i millorar la planificació de futures actuacions.</a:t>
            </a:r>
          </a:p>
        </p:txBody>
      </p:sp>
      <p:sp>
        <p:nvSpPr>
          <p:cNvPr id="3" name="2 Rectángulo"/>
          <p:cNvSpPr/>
          <p:nvPr/>
        </p:nvSpPr>
        <p:spPr>
          <a:xfrm>
            <a:off x="504313" y="933184"/>
            <a:ext cx="8028500" cy="646331"/>
          </a:xfrm>
          <a:prstGeom prst="rect">
            <a:avLst/>
          </a:prstGeom>
        </p:spPr>
        <p:txBody>
          <a:bodyPr wrap="square">
            <a:spAutoFit/>
          </a:bodyPr>
          <a:lstStyle/>
          <a:p>
            <a:pPr lvl="0"/>
            <a:r>
              <a:rPr lang="ca-ES" b="1" dirty="0" smtClean="0">
                <a:solidFill>
                  <a:prstClr val="black"/>
                </a:solidFill>
                <a:latin typeface="LegacySanITCBoo" pitchFamily="34" charset="0"/>
              </a:rPr>
              <a:t>REFORÇ DE LA COL·LABORACIÓ AMB </a:t>
            </a:r>
          </a:p>
          <a:p>
            <a:pPr lvl="0"/>
            <a:r>
              <a:rPr lang="ca-ES" b="1" dirty="0" smtClean="0">
                <a:solidFill>
                  <a:prstClr val="black"/>
                </a:solidFill>
                <a:latin typeface="LegacySanITCBoo" pitchFamily="34" charset="0"/>
              </a:rPr>
              <a:t>LA INSPECCIÓ DE TREBALL</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2 CuadroTexto"/>
          <p:cNvSpPr txBox="1">
            <a:spLocks noChangeArrowheads="1"/>
          </p:cNvSpPr>
          <p:nvPr/>
        </p:nvSpPr>
        <p:spPr bwMode="auto">
          <a:xfrm>
            <a:off x="516188" y="1272338"/>
            <a:ext cx="8159125" cy="4708981"/>
          </a:xfrm>
          <a:prstGeom prst="rect">
            <a:avLst/>
          </a:prstGeom>
          <a:noFill/>
          <a:ln w="9525">
            <a:noFill/>
            <a:miter lim="800000"/>
            <a:headEnd/>
            <a:tailEnd/>
          </a:ln>
        </p:spPr>
        <p:txBody>
          <a:bodyPr wrap="square">
            <a:spAutoFit/>
          </a:bodyPr>
          <a:lstStyle/>
          <a:p>
            <a:pPr algn="just">
              <a:lnSpc>
                <a:spcPct val="150000"/>
              </a:lnSpc>
              <a:buFont typeface="Arial" pitchFamily="34" charset="0"/>
              <a:buChar char="•"/>
            </a:pPr>
            <a:r>
              <a:rPr lang="ca-ES" sz="2000" dirty="0" smtClean="0">
                <a:latin typeface="LegacySanITCBoo" pitchFamily="34" charset="0"/>
              </a:rPr>
              <a:t> Transformar en indefinits aquells contractes temporals que no tenen una causa real.</a:t>
            </a:r>
          </a:p>
          <a:p>
            <a:pPr algn="just">
              <a:lnSpc>
                <a:spcPct val="150000"/>
              </a:lnSpc>
            </a:pPr>
            <a:endParaRPr lang="ca-ES" sz="2000" dirty="0" smtClean="0">
              <a:latin typeface="LegacySanITCBoo" pitchFamily="34" charset="0"/>
            </a:endParaRPr>
          </a:p>
          <a:p>
            <a:pPr algn="just">
              <a:lnSpc>
                <a:spcPct val="150000"/>
              </a:lnSpc>
              <a:buFont typeface="Arial" pitchFamily="34" charset="0"/>
              <a:buChar char="•"/>
            </a:pPr>
            <a:r>
              <a:rPr lang="ca-ES" sz="2000" dirty="0" smtClean="0">
                <a:latin typeface="LegacySanITCBoo" pitchFamily="34" charset="0"/>
              </a:rPr>
              <a:t> Convertir els falsos “temps parcials” en contractes a temps complet.</a:t>
            </a:r>
          </a:p>
          <a:p>
            <a:pPr algn="just">
              <a:lnSpc>
                <a:spcPct val="150000"/>
              </a:lnSpc>
              <a:buFont typeface="Arial" pitchFamily="34" charset="0"/>
              <a:buChar char="•"/>
            </a:pPr>
            <a:endParaRPr lang="ca-ES" sz="2000" dirty="0" smtClean="0">
              <a:latin typeface="LegacySanITCBoo" pitchFamily="34" charset="0"/>
            </a:endParaRPr>
          </a:p>
          <a:p>
            <a:pPr algn="just">
              <a:lnSpc>
                <a:spcPct val="150000"/>
              </a:lnSpc>
              <a:buFont typeface="Arial" pitchFamily="34" charset="0"/>
              <a:buChar char="•"/>
            </a:pPr>
            <a:r>
              <a:rPr lang="ca-ES" sz="2000" dirty="0" smtClean="0">
                <a:latin typeface="LegacySanITCBoo" pitchFamily="34" charset="0"/>
              </a:rPr>
              <a:t> Assegurar unes cotitzacions reals, segons el temps treballat.</a:t>
            </a:r>
          </a:p>
          <a:p>
            <a:pPr algn="just">
              <a:lnSpc>
                <a:spcPct val="150000"/>
              </a:lnSpc>
              <a:buFont typeface="Arial" pitchFamily="34" charset="0"/>
              <a:buChar char="•"/>
            </a:pPr>
            <a:endParaRPr lang="ca-ES" sz="2000" dirty="0" smtClean="0">
              <a:latin typeface="LegacySanITCBoo" pitchFamily="34" charset="0"/>
            </a:endParaRPr>
          </a:p>
          <a:p>
            <a:pPr algn="just">
              <a:lnSpc>
                <a:spcPct val="150000"/>
              </a:lnSpc>
              <a:buFont typeface="Arial" pitchFamily="34" charset="0"/>
              <a:buChar char="•"/>
            </a:pPr>
            <a:r>
              <a:rPr lang="ca-ES" sz="2000" dirty="0" smtClean="0">
                <a:latin typeface="LegacySanITCBoo" pitchFamily="34" charset="0"/>
              </a:rPr>
              <a:t> Dins la planificació ordinària, la Conselleria de Treball ha programat més actuacions centrades els mesos d’estiu, en matèria de control de temporalitat, parcialitat i hores extra </a:t>
            </a:r>
            <a:r>
              <a:rPr lang="ca-ES" sz="2000" dirty="0" err="1" smtClean="0">
                <a:latin typeface="LegacySanITCBoo" pitchFamily="34" charset="0"/>
              </a:rPr>
              <a:t>indebudes</a:t>
            </a:r>
            <a:r>
              <a:rPr lang="ca-ES" sz="2000" dirty="0" smtClean="0">
                <a:latin typeface="LegacySanITCBoo" pitchFamily="34" charset="0"/>
              </a:rPr>
              <a:t>.</a:t>
            </a:r>
          </a:p>
        </p:txBody>
      </p:sp>
      <p:sp>
        <p:nvSpPr>
          <p:cNvPr id="3" name="2 Rectángulo"/>
          <p:cNvSpPr/>
          <p:nvPr/>
        </p:nvSpPr>
        <p:spPr>
          <a:xfrm>
            <a:off x="504313" y="933184"/>
            <a:ext cx="8028500" cy="369332"/>
          </a:xfrm>
          <a:prstGeom prst="rect">
            <a:avLst/>
          </a:prstGeom>
        </p:spPr>
        <p:txBody>
          <a:bodyPr wrap="square">
            <a:spAutoFit/>
          </a:bodyPr>
          <a:lstStyle/>
          <a:p>
            <a:pPr lvl="0"/>
            <a:r>
              <a:rPr lang="ca-ES" b="1" dirty="0" smtClean="0">
                <a:solidFill>
                  <a:prstClr val="black"/>
                </a:solidFill>
                <a:latin typeface="LegacySanITCBoo" pitchFamily="34" charset="0"/>
              </a:rPr>
              <a:t>OBJECTIU: UNA OCUPACIÓ DE QUALITAT</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72" name="2 CuadroTexto"/>
          <p:cNvSpPr txBox="1">
            <a:spLocks noChangeArrowheads="1"/>
          </p:cNvSpPr>
          <p:nvPr/>
        </p:nvSpPr>
        <p:spPr bwMode="auto">
          <a:xfrm>
            <a:off x="611188" y="1557338"/>
            <a:ext cx="7921624" cy="4196020"/>
          </a:xfrm>
          <a:prstGeom prst="rect">
            <a:avLst/>
          </a:prstGeom>
          <a:solidFill>
            <a:schemeClr val="bg1">
              <a:lumMod val="65000"/>
              <a:alpha val="32000"/>
            </a:schemeClr>
          </a:solidFill>
          <a:ln w="9525">
            <a:noFill/>
            <a:miter lim="800000"/>
            <a:headEnd/>
            <a:tailEnd/>
          </a:ln>
          <a:scene3d>
            <a:camera prst="orthographicFront"/>
            <a:lightRig rig="threePt" dir="t"/>
          </a:scene3d>
          <a:sp3d>
            <a:bevelT/>
          </a:sp3d>
        </p:spPr>
        <p:txBody>
          <a:bodyPr wrap="square">
            <a:spAutoFit/>
          </a:bodyPr>
          <a:lstStyle/>
          <a:p>
            <a:pPr algn="just">
              <a:lnSpc>
                <a:spcPts val="3200"/>
              </a:lnSpc>
              <a:buFont typeface="Arial" pitchFamily="34" charset="0"/>
              <a:buChar char="•"/>
            </a:pPr>
            <a:r>
              <a:rPr lang="ca-ES" sz="2000" dirty="0" smtClean="0">
                <a:latin typeface="Corbel" pitchFamily="34" charset="0"/>
              </a:rPr>
              <a:t> </a:t>
            </a:r>
            <a:r>
              <a:rPr lang="ca-ES" sz="2000" dirty="0" smtClean="0">
                <a:latin typeface="LegacySanITCBoo" pitchFamily="34" charset="0"/>
              </a:rPr>
              <a:t>S’ESTABLEIX UN </a:t>
            </a:r>
            <a:r>
              <a:rPr lang="ca-ES" sz="2000" b="1" dirty="0" smtClean="0">
                <a:latin typeface="LegacySanITCBoo" pitchFamily="34" charset="0"/>
              </a:rPr>
              <a:t>PLA DE LLUITA CONTRA LA PRECARIETAT EN EL TREBALL, </a:t>
            </a:r>
            <a:r>
              <a:rPr lang="ca-ES" sz="2000" dirty="0" smtClean="0">
                <a:latin typeface="LegacySanITCBoo" pitchFamily="34" charset="0"/>
              </a:rPr>
              <a:t>a través de la </a:t>
            </a:r>
            <a:r>
              <a:rPr lang="ca-ES" sz="2000" dirty="0">
                <a:latin typeface="LegacySanITCBoo" pitchFamily="34" charset="0"/>
              </a:rPr>
              <a:t>Inspecció de Treball i la Seguretat Social, amb </a:t>
            </a:r>
            <a:r>
              <a:rPr lang="ca-ES" sz="2000" dirty="0" smtClean="0">
                <a:latin typeface="LegacySanITCBoo" pitchFamily="34" charset="0"/>
              </a:rPr>
              <a:t>un reforç extraordinari de 33 inspectors, subinspectors i personal de suport d’altres Comunitats, </a:t>
            </a:r>
            <a:r>
              <a:rPr lang="ca-ES" sz="2000" dirty="0" err="1" smtClean="0">
                <a:latin typeface="LegacySanITCBoo" pitchFamily="34" charset="0"/>
              </a:rPr>
              <a:t>multisectorial</a:t>
            </a:r>
            <a:r>
              <a:rPr lang="ca-ES" sz="2000" dirty="0" smtClean="0">
                <a:latin typeface="LegacySanITCBoo" pitchFamily="34" charset="0"/>
              </a:rPr>
              <a:t> i </a:t>
            </a:r>
            <a:r>
              <a:rPr lang="ca-ES" sz="2000" dirty="0" err="1" smtClean="0">
                <a:latin typeface="LegacySanITCBoo" pitchFamily="34" charset="0"/>
              </a:rPr>
              <a:t>territorialitzat</a:t>
            </a:r>
            <a:r>
              <a:rPr lang="ca-ES" sz="2000" dirty="0" smtClean="0">
                <a:latin typeface="LegacySanITCBoo" pitchFamily="34" charset="0"/>
              </a:rPr>
              <a:t> per Illes, </a:t>
            </a:r>
            <a:r>
              <a:rPr lang="ca-ES" sz="2000" dirty="0">
                <a:latin typeface="LegacySanITCBoo" pitchFamily="34" charset="0"/>
              </a:rPr>
              <a:t>que </a:t>
            </a:r>
            <a:r>
              <a:rPr lang="ca-ES" sz="2000" dirty="0" smtClean="0">
                <a:latin typeface="LegacySanITCBoo" pitchFamily="34" charset="0"/>
              </a:rPr>
              <a:t>realitzaran 1.300 actuacions programades durant els mesos de juliol i agost, en plena temporada alta.</a:t>
            </a:r>
          </a:p>
          <a:p>
            <a:pPr algn="just">
              <a:lnSpc>
                <a:spcPts val="3200"/>
              </a:lnSpc>
              <a:buFont typeface="Arial" pitchFamily="34" charset="0"/>
              <a:buChar char="•"/>
            </a:pPr>
            <a:r>
              <a:rPr lang="ca-ES" sz="2000" b="1" dirty="0" smtClean="0">
                <a:latin typeface="LegacySanITCBoo" pitchFamily="34" charset="0"/>
              </a:rPr>
              <a:t> </a:t>
            </a:r>
            <a:r>
              <a:rPr lang="ca-ES" sz="2000" dirty="0" smtClean="0">
                <a:latin typeface="LegacySanITCBoo" pitchFamily="34" charset="0"/>
              </a:rPr>
              <a:t>Com a reforç del pla extraordinari, i a petició de la </a:t>
            </a:r>
            <a:r>
              <a:rPr lang="ca-ES" sz="2000" dirty="0" err="1" smtClean="0">
                <a:latin typeface="LegacySanITCBoo" pitchFamily="34" charset="0"/>
              </a:rPr>
              <a:t>CAIB</a:t>
            </a:r>
            <a:r>
              <a:rPr lang="ca-ES" sz="2000" dirty="0" smtClean="0">
                <a:latin typeface="LegacySanITCBoo" pitchFamily="34" charset="0"/>
              </a:rPr>
              <a:t>, la plantilla ordinària d’Inspecció de Treball farà un seguiment de la temporalitat, parcialitat i hores extraordinàries, amb 1.786 actuacions, demanant que es concentrin en els mesos de temporada alta.</a:t>
            </a:r>
            <a:endParaRPr lang="ca-ES" sz="2000" dirty="0">
              <a:latin typeface="LegacySanITCBoo" pitchFamily="34" charset="0"/>
            </a:endParaRPr>
          </a:p>
        </p:txBody>
      </p:sp>
      <p:sp>
        <p:nvSpPr>
          <p:cNvPr id="5" name="4 Rectángulo"/>
          <p:cNvSpPr/>
          <p:nvPr/>
        </p:nvSpPr>
        <p:spPr>
          <a:xfrm>
            <a:off x="504313" y="922643"/>
            <a:ext cx="3966727" cy="646331"/>
          </a:xfrm>
          <a:prstGeom prst="rect">
            <a:avLst/>
          </a:prstGeom>
        </p:spPr>
        <p:txBody>
          <a:bodyPr wrap="none">
            <a:spAutoFit/>
          </a:bodyPr>
          <a:lstStyle/>
          <a:p>
            <a:r>
              <a:rPr lang="es-ES" b="1" dirty="0" smtClean="0">
                <a:latin typeface="LegacySanITCBoo" pitchFamily="34" charset="0"/>
              </a:rPr>
              <a:t>COM ÉS PLA DE LLUITA CONTRA LA </a:t>
            </a:r>
          </a:p>
          <a:p>
            <a:r>
              <a:rPr lang="es-ES" b="1" dirty="0" smtClean="0">
                <a:latin typeface="LegacySanITCBoo" pitchFamily="34" charset="0"/>
              </a:rPr>
              <a:t>PRECARIETAT EN EL TREBALL?</a:t>
            </a:r>
            <a:endParaRPr lang="es-ES" b="1" dirty="0">
              <a:latin typeface="LegacySanITCBoo" pitchFamily="34"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504313" y="922643"/>
            <a:ext cx="2302362" cy="369332"/>
          </a:xfrm>
          <a:prstGeom prst="rect">
            <a:avLst/>
          </a:prstGeom>
        </p:spPr>
        <p:txBody>
          <a:bodyPr wrap="none">
            <a:spAutoFit/>
          </a:bodyPr>
          <a:lstStyle/>
          <a:p>
            <a:r>
              <a:rPr lang="es-ES" b="1" dirty="0" smtClean="0">
                <a:latin typeface="LegacySanITCBoo" pitchFamily="34" charset="0"/>
              </a:rPr>
              <a:t>PLA D’ACTUACIÓ (I)</a:t>
            </a:r>
            <a:endParaRPr lang="es-ES" b="1" dirty="0">
              <a:latin typeface="LegacySanITCBoo" pitchFamily="34" charset="0"/>
            </a:endParaRPr>
          </a:p>
        </p:txBody>
      </p:sp>
      <p:sp>
        <p:nvSpPr>
          <p:cNvPr id="3" name="2 CuadroTexto"/>
          <p:cNvSpPr txBox="1">
            <a:spLocks noChangeArrowheads="1"/>
          </p:cNvSpPr>
          <p:nvPr/>
        </p:nvSpPr>
        <p:spPr bwMode="auto">
          <a:xfrm>
            <a:off x="500034" y="1196976"/>
            <a:ext cx="8032779" cy="4784344"/>
          </a:xfrm>
          <a:prstGeom prst="rect">
            <a:avLst/>
          </a:prstGeom>
          <a:noFill/>
          <a:ln w="9525">
            <a:noFill/>
            <a:miter lim="800000"/>
            <a:headEnd/>
            <a:tailEnd/>
          </a:ln>
        </p:spPr>
        <p:txBody>
          <a:bodyPr wrap="square">
            <a:spAutoFit/>
          </a:bodyPr>
          <a:lstStyle/>
          <a:p>
            <a:pPr marL="266700" indent="-266700" algn="just">
              <a:buFont typeface="Arial" pitchFamily="34" charset="0"/>
              <a:buChar char="•"/>
            </a:pPr>
            <a:r>
              <a:rPr lang="ca-ES" sz="2000" dirty="0" smtClean="0">
                <a:latin typeface="LegacySanITCBoo" pitchFamily="34" charset="0"/>
              </a:rPr>
              <a:t>El Pla d’actuació s’inicia l’1 de juliol, amb la posada en marxa d’una campanya de medis que busca l’efecte dissuasori, i es perllongarà fins a finals del mes d’agost.</a:t>
            </a:r>
          </a:p>
          <a:p>
            <a:pPr marL="266700" indent="-266700" algn="just"/>
            <a:endParaRPr lang="ca-ES" sz="2000" dirty="0" smtClean="0">
              <a:latin typeface="LegacySanITCBoo" pitchFamily="34" charset="0"/>
            </a:endParaRPr>
          </a:p>
          <a:p>
            <a:pPr marL="723900" lvl="1" indent="-266700" algn="just">
              <a:buFont typeface="Courier New" pitchFamily="49" charset="0"/>
              <a:buChar char="o"/>
            </a:pPr>
            <a:r>
              <a:rPr lang="ca-ES" sz="2000" dirty="0" smtClean="0">
                <a:latin typeface="LegacySanITCBoo" pitchFamily="34" charset="0"/>
              </a:rPr>
              <a:t>La vigilància en els </a:t>
            </a:r>
            <a:r>
              <a:rPr lang="ca-ES" sz="2000" b="1" dirty="0" smtClean="0">
                <a:latin typeface="LegacySanITCBoo" pitchFamily="34" charset="0"/>
              </a:rPr>
              <a:t>contractes temporals </a:t>
            </a:r>
            <a:r>
              <a:rPr lang="ca-ES" sz="2000" dirty="0" smtClean="0">
                <a:latin typeface="LegacySanITCBoo" pitchFamily="34" charset="0"/>
              </a:rPr>
              <a:t>(en contraposició als indefinits).</a:t>
            </a:r>
          </a:p>
          <a:p>
            <a:pPr marL="723900" lvl="1" indent="-266700" algn="just">
              <a:buFont typeface="Courier New" pitchFamily="49" charset="0"/>
              <a:buChar char="o"/>
            </a:pPr>
            <a:r>
              <a:rPr lang="ca-ES" sz="2000" dirty="0" smtClean="0">
                <a:latin typeface="LegacySanITCBoo" pitchFamily="34" charset="0"/>
              </a:rPr>
              <a:t>La verificació de </a:t>
            </a:r>
            <a:r>
              <a:rPr lang="ca-ES" sz="2000" b="1" dirty="0" smtClean="0">
                <a:latin typeface="LegacySanITCBoo" pitchFamily="34" charset="0"/>
              </a:rPr>
              <a:t>contractes a temps parcial </a:t>
            </a:r>
            <a:r>
              <a:rPr lang="ca-ES" sz="2000" dirty="0" smtClean="0">
                <a:latin typeface="LegacySanITCBoo" pitchFamily="34" charset="0"/>
              </a:rPr>
              <a:t>(no jornada completa)</a:t>
            </a:r>
          </a:p>
          <a:p>
            <a:pPr marL="723900" lvl="1" indent="-266700" algn="just">
              <a:buFont typeface="Courier New" pitchFamily="49" charset="0"/>
              <a:buChar char="o"/>
            </a:pPr>
            <a:r>
              <a:rPr lang="ca-ES" sz="2000" dirty="0" smtClean="0">
                <a:latin typeface="LegacySanITCBoo" pitchFamily="34" charset="0"/>
              </a:rPr>
              <a:t> La comprovació del número real d’</a:t>
            </a:r>
            <a:r>
              <a:rPr lang="ca-ES" sz="2000" b="1" dirty="0" smtClean="0">
                <a:latin typeface="LegacySanITCBoo" pitchFamily="34" charset="0"/>
              </a:rPr>
              <a:t>hores extra </a:t>
            </a:r>
            <a:r>
              <a:rPr lang="ca-ES" sz="2000" dirty="0" smtClean="0">
                <a:latin typeface="LegacySanITCBoo" pitchFamily="34" charset="0"/>
              </a:rPr>
              <a:t>treballades, dins la planificació ordinària.</a:t>
            </a:r>
          </a:p>
          <a:p>
            <a:pPr marL="723900" lvl="1" indent="-266700" algn="just"/>
            <a:endParaRPr lang="ca-ES" sz="2000" dirty="0" smtClean="0">
              <a:latin typeface="LegacySanITCBoo" pitchFamily="34" charset="0"/>
            </a:endParaRPr>
          </a:p>
          <a:p>
            <a:pPr algn="just">
              <a:buFont typeface="Arial" pitchFamily="34" charset="0"/>
              <a:buChar char="•"/>
            </a:pPr>
            <a:r>
              <a:rPr lang="ca-ES" sz="2000" dirty="0" smtClean="0">
                <a:latin typeface="LegacySanITCBoo" pitchFamily="34" charset="0"/>
              </a:rPr>
              <a:t> TERRITORIALITZACIÓ</a:t>
            </a:r>
          </a:p>
          <a:p>
            <a:pPr lvl="1" algn="just">
              <a:buFont typeface="Courier New" pitchFamily="49" charset="0"/>
              <a:buChar char="o"/>
            </a:pPr>
            <a:r>
              <a:rPr lang="ca-ES" sz="2000" dirty="0" smtClean="0">
                <a:latin typeface="LegacySanITCBoo" pitchFamily="34" charset="0"/>
              </a:rPr>
              <a:t> Mallorca: 16 inspectors, amb més de 650 actuacions.</a:t>
            </a:r>
          </a:p>
          <a:p>
            <a:pPr lvl="1" algn="just">
              <a:buFont typeface="Courier New" pitchFamily="49" charset="0"/>
              <a:buChar char="o"/>
            </a:pPr>
            <a:r>
              <a:rPr lang="ca-ES" sz="2000" dirty="0" smtClean="0">
                <a:latin typeface="LegacySanITCBoo" pitchFamily="34" charset="0"/>
              </a:rPr>
              <a:t> Menorca: 6 inspectors, amb 240 actuacions. </a:t>
            </a:r>
          </a:p>
          <a:p>
            <a:pPr lvl="1" algn="just">
              <a:buFont typeface="Courier New" pitchFamily="49" charset="0"/>
              <a:buChar char="o"/>
            </a:pPr>
            <a:r>
              <a:rPr lang="ca-ES" sz="2000" spc="-10" dirty="0" smtClean="0">
                <a:latin typeface="LegacySanITCBoo" pitchFamily="34" charset="0"/>
              </a:rPr>
              <a:t> Eivissa : 8 inspectors, amb 320 actuacions.</a:t>
            </a:r>
          </a:p>
          <a:p>
            <a:pPr lvl="1" algn="just">
              <a:buFont typeface="Courier New" pitchFamily="49" charset="0"/>
              <a:buChar char="o"/>
            </a:pPr>
            <a:r>
              <a:rPr lang="ca-ES" sz="2000" spc="-10" dirty="0" smtClean="0">
                <a:latin typeface="LegacySanITCBoo" pitchFamily="34" charset="0"/>
              </a:rPr>
              <a:t>Formentera: 2 inspectors, amb 80 actuacions.</a:t>
            </a:r>
            <a:endParaRPr lang="ca-ES" sz="2000" spc="-10" dirty="0">
              <a:latin typeface="LegacySanITCBoo" pitchFamily="34"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1 CuadroTexto"/>
          <p:cNvSpPr txBox="1">
            <a:spLocks noChangeArrowheads="1"/>
          </p:cNvSpPr>
          <p:nvPr/>
        </p:nvSpPr>
        <p:spPr bwMode="auto">
          <a:xfrm>
            <a:off x="504313" y="940781"/>
            <a:ext cx="4500562" cy="369888"/>
          </a:xfrm>
          <a:prstGeom prst="rect">
            <a:avLst/>
          </a:prstGeom>
          <a:noFill/>
          <a:ln w="9525">
            <a:noFill/>
            <a:miter lim="800000"/>
            <a:headEnd/>
            <a:tailEnd/>
          </a:ln>
        </p:spPr>
        <p:txBody>
          <a:bodyPr>
            <a:spAutoFit/>
          </a:bodyPr>
          <a:lstStyle/>
          <a:p>
            <a:pPr algn="just"/>
            <a:r>
              <a:rPr lang="es-ES" b="1" dirty="0">
                <a:latin typeface="LegacySanITCBoo" pitchFamily="34" charset="0"/>
              </a:rPr>
              <a:t>PLA </a:t>
            </a:r>
            <a:r>
              <a:rPr lang="es-ES" b="1" dirty="0" smtClean="0">
                <a:latin typeface="LegacySanITCBoo" pitchFamily="34" charset="0"/>
              </a:rPr>
              <a:t>D’ACTUACIÓ (II)</a:t>
            </a:r>
            <a:endParaRPr lang="es-ES" b="1" dirty="0">
              <a:latin typeface="LegacySanITCBoo" pitchFamily="34" charset="0"/>
            </a:endParaRPr>
          </a:p>
        </p:txBody>
      </p:sp>
      <p:sp>
        <p:nvSpPr>
          <p:cNvPr id="3" name="2 CuadroTexto"/>
          <p:cNvSpPr txBox="1"/>
          <p:nvPr/>
        </p:nvSpPr>
        <p:spPr>
          <a:xfrm>
            <a:off x="477438" y="1441563"/>
            <a:ext cx="8055375" cy="5016758"/>
          </a:xfrm>
          <a:prstGeom prst="rect">
            <a:avLst/>
          </a:prstGeom>
          <a:noFill/>
        </p:spPr>
        <p:txBody>
          <a:bodyPr wrap="square">
            <a:spAutoFit/>
          </a:bodyPr>
          <a:lstStyle/>
          <a:p>
            <a:pPr algn="just" fontAlgn="auto">
              <a:spcBef>
                <a:spcPts val="0"/>
              </a:spcBef>
              <a:spcAft>
                <a:spcPts val="0"/>
              </a:spcAft>
              <a:buFont typeface="Arial" pitchFamily="34" charset="0"/>
              <a:buChar char="•"/>
              <a:defRPr/>
            </a:pPr>
            <a:r>
              <a:rPr lang="es-ES" sz="2000" dirty="0" smtClean="0">
                <a:latin typeface="LegacySanITCBoo" pitchFamily="34" charset="0"/>
                <a:cs typeface="+mn-cs"/>
              </a:rPr>
              <a:t> </a:t>
            </a:r>
            <a:r>
              <a:rPr lang="ca-ES" sz="2000" dirty="0" smtClean="0">
                <a:latin typeface="LegacySanITCBoo" pitchFamily="34" charset="0"/>
                <a:cs typeface="+mn-cs"/>
              </a:rPr>
              <a:t>Acció prèvia: reunions amb els principals agents implicats (patronals, sindicats, Col·legi de Graduats Socials, Cambra de Comerç, la Comissió </a:t>
            </a:r>
            <a:r>
              <a:rPr lang="ca-ES" sz="2000" dirty="0" err="1" smtClean="0">
                <a:latin typeface="LegacySanITCBoo" pitchFamily="34" charset="0"/>
                <a:cs typeface="+mn-cs"/>
              </a:rPr>
              <a:t>Tripartita</a:t>
            </a:r>
            <a:r>
              <a:rPr lang="ca-ES" sz="2000" dirty="0" smtClean="0">
                <a:latin typeface="LegacySanITCBoo" pitchFamily="34" charset="0"/>
                <a:cs typeface="+mn-cs"/>
              </a:rPr>
              <a:t> d’Inspecció de Treball…) per  INFORMAR  de la posada en marxa del pla. </a:t>
            </a:r>
          </a:p>
          <a:p>
            <a:pPr algn="just" fontAlgn="auto">
              <a:spcBef>
                <a:spcPts val="0"/>
              </a:spcBef>
              <a:spcAft>
                <a:spcPts val="0"/>
              </a:spcAft>
              <a:buFont typeface="Arial" pitchFamily="34" charset="0"/>
              <a:buChar char="•"/>
              <a:defRPr/>
            </a:pPr>
            <a:endParaRPr lang="ca-ES" sz="2000" dirty="0" smtClean="0">
              <a:latin typeface="LegacySanITCBoo" pitchFamily="34" charset="0"/>
              <a:cs typeface="+mn-cs"/>
            </a:endParaRPr>
          </a:p>
          <a:p>
            <a:pPr algn="just" fontAlgn="auto">
              <a:spcBef>
                <a:spcPts val="0"/>
              </a:spcBef>
              <a:spcAft>
                <a:spcPts val="0"/>
              </a:spcAft>
              <a:buFont typeface="Arial" pitchFamily="34" charset="0"/>
              <a:buChar char="•"/>
              <a:defRPr/>
            </a:pPr>
            <a:r>
              <a:rPr lang="ca-ES" sz="2000" dirty="0" smtClean="0">
                <a:latin typeface="LegacySanITCBoo" pitchFamily="34" charset="0"/>
                <a:cs typeface="+mn-cs"/>
              </a:rPr>
              <a:t>Reunió tècnica, amb els inspectors desplaçats.</a:t>
            </a:r>
          </a:p>
          <a:p>
            <a:pPr algn="just" fontAlgn="auto">
              <a:spcBef>
                <a:spcPts val="0"/>
              </a:spcBef>
              <a:spcAft>
                <a:spcPts val="0"/>
              </a:spcAft>
              <a:defRPr/>
            </a:pPr>
            <a:endParaRPr lang="ca-ES" sz="2000" dirty="0" smtClean="0">
              <a:latin typeface="LegacySanITCBoo" pitchFamily="34" charset="0"/>
              <a:cs typeface="+mn-cs"/>
            </a:endParaRPr>
          </a:p>
          <a:p>
            <a:pPr algn="just" fontAlgn="auto">
              <a:spcBef>
                <a:spcPts val="0"/>
              </a:spcBef>
              <a:spcAft>
                <a:spcPts val="0"/>
              </a:spcAft>
              <a:buFont typeface="Arial" pitchFamily="34" charset="0"/>
              <a:buChar char="•"/>
              <a:defRPr/>
            </a:pPr>
            <a:r>
              <a:rPr lang="ca-ES" sz="2000" dirty="0" smtClean="0">
                <a:latin typeface="LegacySanITCBoo" pitchFamily="34" charset="0"/>
                <a:cs typeface="+mn-cs"/>
              </a:rPr>
              <a:t>Inici de la campanya de difusió en mitjans de comunicació, mitjançant informació directa i insercions publicitàries.</a:t>
            </a:r>
          </a:p>
          <a:p>
            <a:pPr algn="just" fontAlgn="auto">
              <a:spcBef>
                <a:spcPts val="0"/>
              </a:spcBef>
              <a:spcAft>
                <a:spcPts val="0"/>
              </a:spcAft>
              <a:buFont typeface="Arial" pitchFamily="34" charset="0"/>
              <a:buChar char="•"/>
              <a:defRPr/>
            </a:pPr>
            <a:endParaRPr lang="ca-ES" sz="2000" dirty="0" smtClean="0">
              <a:latin typeface="LegacySanITCBoo" pitchFamily="34" charset="0"/>
              <a:cs typeface="+mn-cs"/>
            </a:endParaRPr>
          </a:p>
          <a:p>
            <a:pPr algn="just" fontAlgn="auto">
              <a:spcBef>
                <a:spcPts val="0"/>
              </a:spcBef>
              <a:spcAft>
                <a:spcPts val="0"/>
              </a:spcAft>
              <a:buFont typeface="Arial" pitchFamily="34" charset="0"/>
              <a:buChar char="•"/>
              <a:defRPr/>
            </a:pPr>
            <a:r>
              <a:rPr lang="ca-ES" sz="2000" dirty="0" smtClean="0">
                <a:latin typeface="LegacySanITCBoo" pitchFamily="34" charset="0"/>
                <a:cs typeface="+mn-cs"/>
              </a:rPr>
              <a:t>Presentació de la campanya a Menorca, Eivissa i Formentera.</a:t>
            </a:r>
          </a:p>
          <a:p>
            <a:pPr algn="just" fontAlgn="auto">
              <a:spcBef>
                <a:spcPts val="0"/>
              </a:spcBef>
              <a:spcAft>
                <a:spcPts val="0"/>
              </a:spcAft>
              <a:buFont typeface="Arial" pitchFamily="34" charset="0"/>
              <a:buChar char="•"/>
              <a:defRPr/>
            </a:pPr>
            <a:endParaRPr lang="ca-ES" sz="2000" dirty="0" smtClean="0">
              <a:latin typeface="LegacySanITCBoo" pitchFamily="34" charset="0"/>
              <a:cs typeface="+mn-cs"/>
            </a:endParaRPr>
          </a:p>
          <a:p>
            <a:pPr marL="0" lvl="1" algn="just" fontAlgn="auto">
              <a:spcBef>
                <a:spcPts val="0"/>
              </a:spcBef>
              <a:spcAft>
                <a:spcPts val="0"/>
              </a:spcAft>
              <a:buFont typeface="Arial" pitchFamily="34" charset="0"/>
              <a:buChar char="•"/>
              <a:defRPr/>
            </a:pPr>
            <a:r>
              <a:rPr lang="ca-ES" sz="2000" dirty="0" smtClean="0">
                <a:latin typeface="LegacySanITCBoo" pitchFamily="34" charset="0"/>
              </a:rPr>
              <a:t> Ús de les xarxes socials per reforçar l’efecte dissuasori de la campanya.</a:t>
            </a:r>
          </a:p>
          <a:p>
            <a:pPr algn="just" fontAlgn="auto">
              <a:spcBef>
                <a:spcPts val="0"/>
              </a:spcBef>
              <a:spcAft>
                <a:spcPts val="0"/>
              </a:spcAft>
              <a:buFont typeface="Arial" pitchFamily="34" charset="0"/>
              <a:buChar char="•"/>
              <a:defRPr/>
            </a:pPr>
            <a:endParaRPr lang="ca-ES" sz="2000" dirty="0" smtClean="0">
              <a:latin typeface="LegacySanITCBoo" pitchFamily="34" charset="0"/>
              <a:cs typeface="+mn-cs"/>
            </a:endParaRPr>
          </a:p>
          <a:p>
            <a:pPr algn="just" fontAlgn="auto">
              <a:spcBef>
                <a:spcPts val="0"/>
              </a:spcBef>
              <a:spcAft>
                <a:spcPts val="0"/>
              </a:spcAft>
              <a:buFont typeface="Arial" pitchFamily="34" charset="0"/>
              <a:buChar char="•"/>
              <a:defRPr/>
            </a:pPr>
            <a:r>
              <a:rPr lang="ca-ES" sz="2000" dirty="0" smtClean="0">
                <a:latin typeface="LegacySanITCBoo" pitchFamily="34" charset="0"/>
                <a:cs typeface="+mn-cs"/>
              </a:rPr>
              <a:t> </a:t>
            </a:r>
            <a:r>
              <a:rPr lang="ca-ES" sz="2000" dirty="0" smtClean="0">
                <a:latin typeface="LegacySanITCBoo" pitchFamily="34" charset="0"/>
              </a:rPr>
              <a:t>Díptic digital per la difusió del Pla de Lluita.</a:t>
            </a:r>
            <a:endParaRPr lang="ca-ES" sz="2000" dirty="0" smtClean="0">
              <a:latin typeface="LegacySanITCBoo" pitchFamily="34" charset="0"/>
              <a:cs typeface="+mn-cs"/>
            </a:endParaRPr>
          </a:p>
          <a:p>
            <a:pPr algn="just" fontAlgn="auto">
              <a:spcBef>
                <a:spcPts val="0"/>
              </a:spcBef>
              <a:spcAft>
                <a:spcPts val="0"/>
              </a:spcAft>
              <a:buFont typeface="Arial" pitchFamily="34" charset="0"/>
              <a:buChar char="•"/>
              <a:defRPr/>
            </a:pPr>
            <a:endParaRPr lang="ca-ES" sz="2000" dirty="0" smtClean="0">
              <a:latin typeface="LegacySanITCBoo" pitchFamily="34" charset="0"/>
              <a:cs typeface="+mn-cs"/>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998</TotalTime>
  <Words>1106</Words>
  <Application>Microsoft Office PowerPoint</Application>
  <PresentationFormat>Presentación en pantalla (4:3)</PresentationFormat>
  <Paragraphs>106</Paragraphs>
  <Slides>10</Slides>
  <Notes>1</Notes>
  <HiddenSlides>0</HiddenSlides>
  <MMClips>0</MMClips>
  <ScaleCrop>false</ScaleCrop>
  <HeadingPairs>
    <vt:vector size="4" baseType="variant">
      <vt:variant>
        <vt:lpstr>Tema</vt:lpstr>
      </vt:variant>
      <vt:variant>
        <vt:i4>1</vt:i4>
      </vt:variant>
      <vt:variant>
        <vt:lpstr>Títulos de diapositiva</vt:lpstr>
      </vt:variant>
      <vt:variant>
        <vt:i4>10</vt:i4>
      </vt:variant>
    </vt:vector>
  </HeadingPairs>
  <TitlesOfParts>
    <vt:vector size="11" baseType="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Govern de les Illes Balears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joaquim fuster</dc:creator>
  <cp:lastModifiedBy>Cristina Pol</cp:lastModifiedBy>
  <cp:revision>107</cp:revision>
  <dcterms:created xsi:type="dcterms:W3CDTF">2015-07-08T13:53:03Z</dcterms:created>
  <dcterms:modified xsi:type="dcterms:W3CDTF">2016-06-20T14:26:32Z</dcterms:modified>
</cp:coreProperties>
</file>